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0" r:id="rId5"/>
    <p:sldId id="268" r:id="rId6"/>
    <p:sldId id="269" r:id="rId7"/>
    <p:sldId id="258" r:id="rId8"/>
    <p:sldId id="276" r:id="rId9"/>
    <p:sldId id="277" r:id="rId10"/>
    <p:sldId id="278" r:id="rId11"/>
    <p:sldId id="280" r:id="rId12"/>
    <p:sldId id="281" r:id="rId13"/>
    <p:sldId id="282" r:id="rId14"/>
    <p:sldId id="283" r:id="rId15"/>
    <p:sldId id="284" r:id="rId16"/>
    <p:sldId id="285" r:id="rId17"/>
    <p:sldId id="275" r:id="rId18"/>
    <p:sldId id="286" r:id="rId19"/>
    <p:sldId id="287" r:id="rId20"/>
    <p:sldId id="288" r:id="rId21"/>
    <p:sldId id="289" r:id="rId22"/>
    <p:sldId id="292" r:id="rId23"/>
    <p:sldId id="297" r:id="rId24"/>
    <p:sldId id="298" r:id="rId25"/>
    <p:sldId id="293" r:id="rId26"/>
    <p:sldId id="295" r:id="rId27"/>
    <p:sldId id="300" r:id="rId28"/>
    <p:sldId id="294" r:id="rId29"/>
    <p:sldId id="299" r:id="rId30"/>
    <p:sldId id="265" r:id="rId31"/>
    <p:sldId id="291" r:id="rId32"/>
  </p:sldIdLst>
  <p:sldSz cx="18288000" cy="10287000"/>
  <p:notesSz cx="6858000" cy="9144000"/>
  <p:embeddedFontLst>
    <p:embeddedFont>
      <p:font typeface="210 디딤고딕" panose="020B0600000101010101" charset="-127"/>
      <p:regular r:id="rId33"/>
    </p:embeddedFont>
    <p:embeddedFont>
      <p:font typeface="210 디딤고딕 Bold" panose="020B0600000101010101" charset="-127"/>
      <p:regular r:id="rId34"/>
    </p:embeddedFont>
    <p:embeddedFont>
      <p:font typeface="210 디딤고딕 Light" panose="020B0600000101010101" charset="-127"/>
      <p:regular r:id="rId35"/>
    </p:embeddedFont>
    <p:embeddedFont>
      <p:font typeface="Black Han Sans" panose="020B0600000101010101" charset="-127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3AD"/>
    <a:srgbClr val="E4E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30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treamlit-distribution-1.onrender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treamlit-distribution-1.onrender.com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5847" y="7423337"/>
            <a:ext cx="2863663" cy="28636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6351" y="1942816"/>
            <a:ext cx="3432702" cy="34327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2860922" y="3746599"/>
            <a:ext cx="12566156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3"/>
              </a:lnSpc>
            </a:pPr>
            <a:r>
              <a:rPr lang="ko-KR" altLang="en-US" sz="103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지역별 의료기관 현황 수집</a:t>
            </a:r>
            <a:r>
              <a:rPr lang="en-US" altLang="ko-KR" sz="103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 </a:t>
            </a:r>
            <a:r>
              <a:rPr lang="ko-KR" altLang="en-US" sz="103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분석 및 시각화</a:t>
            </a:r>
            <a:endParaRPr lang="en-US" sz="10381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2025.05.09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DF3B53D8-4306-43AF-B219-1874762EB9CC}"/>
              </a:ext>
            </a:extLst>
          </p:cNvPr>
          <p:cNvSpPr txBox="1"/>
          <p:nvPr/>
        </p:nvSpPr>
        <p:spPr>
          <a:xfrm>
            <a:off x="6172200" y="9578530"/>
            <a:ext cx="619596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3500" b="1" dirty="0">
                <a:solidFill>
                  <a:schemeClr val="bg1"/>
                </a:solidFill>
                <a:latin typeface="210 디딤고딕 Bold" panose="020B0600000101010101" charset="-127"/>
                <a:ea typeface="210 디딤고딕 Bold" panose="020B0600000101010101" charset="-127"/>
                <a:cs typeface="210 디딤고딕 Light"/>
                <a:sym typeface="210 디딤고딕 Light"/>
              </a:rPr>
              <a:t>팀장 김정현 </a:t>
            </a:r>
            <a:r>
              <a:rPr lang="en-US" altLang="ko-KR" sz="3500" b="1" dirty="0">
                <a:solidFill>
                  <a:schemeClr val="bg1"/>
                </a:solidFill>
                <a:latin typeface="210 디딤고딕 Bold" panose="020B0600000101010101" charset="-127"/>
                <a:ea typeface="210 디딤고딕 Bold" panose="020B0600000101010101" charset="-127"/>
                <a:cs typeface="210 디딤고딕 Light"/>
                <a:sym typeface="210 디딤고딕 Light"/>
              </a:rPr>
              <a:t>| </a:t>
            </a:r>
            <a:r>
              <a:rPr lang="ko-KR" altLang="en-US" sz="3500" b="1" dirty="0">
                <a:solidFill>
                  <a:schemeClr val="bg1"/>
                </a:solidFill>
                <a:latin typeface="210 디딤고딕 Bold" panose="020B0600000101010101" charset="-127"/>
                <a:ea typeface="210 디딤고딕 Bold" panose="020B0600000101010101" charset="-127"/>
                <a:cs typeface="210 디딤고딕 Light"/>
                <a:sym typeface="210 디딤고딕 Light"/>
              </a:rPr>
              <a:t>박주호 </a:t>
            </a:r>
            <a:r>
              <a:rPr lang="en-US" altLang="ko-KR" sz="3500" b="1" dirty="0">
                <a:solidFill>
                  <a:schemeClr val="bg1"/>
                </a:solidFill>
                <a:latin typeface="210 디딤고딕 Bold" panose="020B0600000101010101" charset="-127"/>
                <a:ea typeface="210 디딤고딕 Bold" panose="020B0600000101010101" charset="-127"/>
                <a:cs typeface="210 디딤고딕 Light"/>
                <a:sym typeface="210 디딤고딕 Light"/>
              </a:rPr>
              <a:t>| </a:t>
            </a:r>
            <a:r>
              <a:rPr lang="ko-KR" altLang="en-US" sz="3500" b="1" dirty="0">
                <a:solidFill>
                  <a:schemeClr val="bg1"/>
                </a:solidFill>
                <a:latin typeface="210 디딤고딕 Bold" panose="020B0600000101010101" charset="-127"/>
                <a:ea typeface="210 디딤고딕 Bold" panose="020B0600000101010101" charset="-127"/>
                <a:cs typeface="210 디딤고딕 Light"/>
                <a:sym typeface="210 디딤고딕 Light"/>
              </a:rPr>
              <a:t>임현주</a:t>
            </a:r>
            <a:endParaRPr lang="en-US" sz="3500" b="1" dirty="0">
              <a:solidFill>
                <a:schemeClr val="bg1"/>
              </a:solidFill>
              <a:latin typeface="210 디딤고딕 Bold" panose="020B0600000101010101" charset="-127"/>
              <a:ea typeface="210 디딤고딕 Bold" panose="020B0600000101010101" charset="-127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5265" y="3921857"/>
            <a:ext cx="6193735" cy="5565043"/>
            <a:chOff x="0" y="0"/>
            <a:chExt cx="2024760" cy="1465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150" y="4000500"/>
            <a:ext cx="5398601" cy="4803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시도별 요양기관 수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plt.figure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figsize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=(12, 6))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sns.barplot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(x=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region_counts.index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y=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region_counts.values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palette='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viridis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’)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plt.title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('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시도별 병원 분포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’)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plt.xlabel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('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시도코드명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’)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plt.ylabel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('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병원 수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’)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plt.xticks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(rotation=45)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plt.tight_layout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plt.show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365453F-2DD7-424A-93BA-B890B9B3F19D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B398CF79-1DC3-4382-9A90-7653B488910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7DD4D2-FCB5-4CB0-9F43-5F2230279F2B}"/>
              </a:ext>
            </a:extLst>
          </p:cNvPr>
          <p:cNvSpPr txBox="1"/>
          <p:nvPr/>
        </p:nvSpPr>
        <p:spPr>
          <a:xfrm>
            <a:off x="7467600" y="3086100"/>
            <a:ext cx="33528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탐색적 데이터 분석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(EDA)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59AEDD-451C-4631-AD26-329F8268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157" y="4175527"/>
            <a:ext cx="9861578" cy="4834924"/>
          </a:xfrm>
          <a:prstGeom prst="rect">
            <a:avLst/>
          </a:prstGeom>
        </p:spPr>
      </p:pic>
      <p:sp>
        <p:nvSpPr>
          <p:cNvPr id="17" name="TextBox 18">
            <a:extLst>
              <a:ext uri="{FF2B5EF4-FFF2-40B4-BE49-F238E27FC236}">
                <a16:creationId xmlns:a16="http://schemas.microsoft.com/office/drawing/2014/main" id="{1B3939AB-81B2-40F7-A2C9-4061316D3942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2005151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5265" y="3921857"/>
            <a:ext cx="7565335" cy="5565043"/>
            <a:chOff x="0" y="0"/>
            <a:chExt cx="2024760" cy="1465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150" y="4000500"/>
            <a:ext cx="6179450" cy="3467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지역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ko-KR" altLang="en-US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시도코드명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</a:t>
            </a:r>
            <a:r>
              <a:rPr lang="ko-KR" altLang="en-US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별 병원 수 집계</a:t>
            </a:r>
            <a:b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region_counts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= df['</a:t>
            </a:r>
            <a:r>
              <a:rPr lang="ko-KR" altLang="en-US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시도코드명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'].</a:t>
            </a: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value_counts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().</a:t>
            </a: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sort_values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(ascending=False)</a:t>
            </a:r>
            <a:b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print(</a:t>
            </a: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region_counts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</a:t>
            </a:r>
            <a:b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df['</a:t>
            </a:r>
            <a:r>
              <a:rPr lang="ko-KR" altLang="en-US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시도코드명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'].hist(</a:t>
            </a: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figsize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=(10, 5), color='</a:t>
            </a: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skyblue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’)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365453F-2DD7-424A-93BA-B890B9B3F19D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B398CF79-1DC3-4382-9A90-7653B488910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7DD4D2-FCB5-4CB0-9F43-5F2230279F2B}"/>
              </a:ext>
            </a:extLst>
          </p:cNvPr>
          <p:cNvSpPr txBox="1"/>
          <p:nvPr/>
        </p:nvSpPr>
        <p:spPr>
          <a:xfrm>
            <a:off x="7467600" y="3086100"/>
            <a:ext cx="33528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시각화 설계</a:t>
            </a: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6CB05D5D-894C-42FC-AFF4-93E5F66A7E21}"/>
              </a:ext>
            </a:extLst>
          </p:cNvPr>
          <p:cNvGrpSpPr/>
          <p:nvPr/>
        </p:nvGrpSpPr>
        <p:grpSpPr>
          <a:xfrm>
            <a:off x="9019335" y="3921857"/>
            <a:ext cx="7565335" cy="5565043"/>
            <a:chOff x="0" y="0"/>
            <a:chExt cx="2024760" cy="1465690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CF345F05-E3EF-405F-B6B4-4CEE21190381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C11DFCB7-A1B6-444E-9394-B27624F2D19B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55214FD0-5E98-4E2F-8611-4B32B58AF0A6}"/>
              </a:ext>
            </a:extLst>
          </p:cNvPr>
          <p:cNvSpPr txBox="1"/>
          <p:nvPr/>
        </p:nvSpPr>
        <p:spPr>
          <a:xfrm>
            <a:off x="9372600" y="4000500"/>
            <a:ext cx="6705600" cy="3467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 startAt="2"/>
            </a:pPr>
            <a:r>
              <a:rPr lang="ko-KR" altLang="en-US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히스토그램</a:t>
            </a:r>
            <a:b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plt.title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('</a:t>
            </a:r>
            <a:r>
              <a:rPr lang="ko-KR" altLang="en-US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시도별 병원 수 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ko-KR" altLang="en-US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히스토그램 스타일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)’)</a:t>
            </a:r>
            <a:b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plt.xlabel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('</a:t>
            </a:r>
            <a:r>
              <a:rPr lang="ko-KR" altLang="en-US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시도코드명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’)</a:t>
            </a:r>
            <a:b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plt.ylabel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('</a:t>
            </a:r>
            <a:r>
              <a:rPr lang="ko-KR" altLang="en-US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빈도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’)</a:t>
            </a:r>
            <a:b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plt.xticks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(rotation=45)</a:t>
            </a:r>
            <a:b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plt.tight_layout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</a:t>
            </a:r>
            <a:b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plt.show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</a:t>
            </a:r>
            <a:endParaRPr lang="en-US" sz="25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7BC74F-CBBB-4EB9-86F8-1CA7235E901E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3195606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12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365453F-2DD7-424A-93BA-B890B9B3F19D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B398CF79-1DC3-4382-9A90-7653B488910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7DD4D2-FCB5-4CB0-9F43-5F2230279F2B}"/>
              </a:ext>
            </a:extLst>
          </p:cNvPr>
          <p:cNvSpPr txBox="1"/>
          <p:nvPr/>
        </p:nvSpPr>
        <p:spPr>
          <a:xfrm>
            <a:off x="7467600" y="3086100"/>
            <a:ext cx="33528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시각화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D61A65-0B79-4D22-8B4B-E91DAC80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695700"/>
            <a:ext cx="3214428" cy="54581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9884CE-FE2C-4A8D-987A-EFF92FBF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123" y="4249895"/>
            <a:ext cx="9652832" cy="4654570"/>
          </a:xfrm>
          <a:prstGeom prst="rect">
            <a:avLst/>
          </a:prstGeom>
        </p:spPr>
      </p:pic>
      <p:grpSp>
        <p:nvGrpSpPr>
          <p:cNvPr id="21" name="Group 2">
            <a:extLst>
              <a:ext uri="{FF2B5EF4-FFF2-40B4-BE49-F238E27FC236}">
                <a16:creationId xmlns:a16="http://schemas.microsoft.com/office/drawing/2014/main" id="{ECE29A6A-7CD8-4242-B653-199AEF910F54}"/>
              </a:ext>
            </a:extLst>
          </p:cNvPr>
          <p:cNvGrpSpPr/>
          <p:nvPr/>
        </p:nvGrpSpPr>
        <p:grpSpPr>
          <a:xfrm>
            <a:off x="1654865" y="9435089"/>
            <a:ext cx="5050735" cy="432811"/>
            <a:chOff x="0" y="0"/>
            <a:chExt cx="2024760" cy="1465690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6D071430-EEBA-449F-8054-1084516E9EE8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A9986ED7-F8FD-4E53-876E-91667C420D8C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9E84B1-BFD3-4B1C-9FA7-5BE0E6A32467}"/>
              </a:ext>
            </a:extLst>
          </p:cNvPr>
          <p:cNvSpPr txBox="1"/>
          <p:nvPr/>
        </p:nvSpPr>
        <p:spPr>
          <a:xfrm>
            <a:off x="1856132" y="9394996"/>
            <a:ext cx="464820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지역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(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시도코드명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)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별 병원 수 집계 결과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E227582A-DA0F-40FA-A0F7-4EFD6582385E}"/>
              </a:ext>
            </a:extLst>
          </p:cNvPr>
          <p:cNvGrpSpPr/>
          <p:nvPr/>
        </p:nvGrpSpPr>
        <p:grpSpPr>
          <a:xfrm>
            <a:off x="10276636" y="9417535"/>
            <a:ext cx="5050735" cy="432811"/>
            <a:chOff x="0" y="0"/>
            <a:chExt cx="2024760" cy="1465690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1854A463-5C63-4D70-94F7-90D66CBF4674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FC319B71-1DA0-455F-9118-DF39C31DFB11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CD39390-6257-44C2-BA09-2C4D0CCEA8AB}"/>
              </a:ext>
            </a:extLst>
          </p:cNvPr>
          <p:cNvSpPr txBox="1"/>
          <p:nvPr/>
        </p:nvSpPr>
        <p:spPr>
          <a:xfrm>
            <a:off x="10477903" y="9377442"/>
            <a:ext cx="464820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히스토그램</a:t>
            </a:r>
            <a:endParaRPr lang="ko-KR" altLang="en-US" sz="21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Bold"/>
              <a:sym typeface="210 디딤고딕 Bold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526A228B-DF31-4A74-BB09-122800FD777C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265269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5265" y="3921857"/>
            <a:ext cx="7565335" cy="5565043"/>
            <a:chOff x="0" y="0"/>
            <a:chExt cx="2024760" cy="1465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150" y="4000500"/>
            <a:ext cx="6331850" cy="375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라이브러리 </a:t>
            </a:r>
            <a:r>
              <a:rPr lang="ko-KR" altLang="en-US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임포트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import folium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folium.plugins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import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MarkerCluster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import pandas as pd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지도 중심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 =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folium.Map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(location=[35.151604, 129.11713],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zoom_start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=15)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마커 클러스터 생성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marker_cluster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=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MarkerCluster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().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add_to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(m)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365453F-2DD7-424A-93BA-B890B9B3F19D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B398CF79-1DC3-4382-9A90-7653B488910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6CB05D5D-894C-42FC-AFF4-93E5F66A7E21}"/>
              </a:ext>
            </a:extLst>
          </p:cNvPr>
          <p:cNvGrpSpPr/>
          <p:nvPr/>
        </p:nvGrpSpPr>
        <p:grpSpPr>
          <a:xfrm>
            <a:off x="9019335" y="3921857"/>
            <a:ext cx="7565335" cy="5565043"/>
            <a:chOff x="0" y="0"/>
            <a:chExt cx="2024760" cy="1465690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CF345F05-E3EF-405F-B6B4-4CEE21190381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C11DFCB7-A1B6-444E-9394-B27624F2D19B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55214FD0-5E98-4E2F-8611-4B32B58AF0A6}"/>
              </a:ext>
            </a:extLst>
          </p:cNvPr>
          <p:cNvSpPr txBox="1"/>
          <p:nvPr/>
        </p:nvSpPr>
        <p:spPr>
          <a:xfrm>
            <a:off x="9220200" y="4000500"/>
            <a:ext cx="7212070" cy="4940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rabicPeriod" startAt="4"/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병원 데이터 반복하여 마커 추가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for _, row in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df.iterrows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():   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	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lat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= row["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위도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(latitude)"]  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lon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= row["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경도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(longitude)"]   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	name = row["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요양기관명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"]  address = row["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주소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"]   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	if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pd.notna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lat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 and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pd.notna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lon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):       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		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popup_html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= f"""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		&lt;div style='white-space: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nowrap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;'&gt;      		&lt;strong&gt;{name}&lt;/strong&gt;&amp;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nbsp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;&amp;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nbsp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;&lt;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br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&gt;&amp;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nbsp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;&amp;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nb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	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sp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;{address}&lt;/div&gt;        """       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	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folium.Marker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(location=[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lat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lon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],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	popup=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popup_html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).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add_to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marker_cluster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EA7A6-F374-4758-A113-26F1942582C3}"/>
              </a:ext>
            </a:extLst>
          </p:cNvPr>
          <p:cNvSpPr txBox="1"/>
          <p:nvPr/>
        </p:nvSpPr>
        <p:spPr>
          <a:xfrm>
            <a:off x="7467600" y="3086100"/>
            <a:ext cx="33528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지도 시각화 추가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DFD3C1C0-7608-46B4-8842-11CCBD9378C5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3857196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14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365453F-2DD7-424A-93BA-B890B9B3F19D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B398CF79-1DC3-4382-9A90-7653B488910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ECE29A6A-7CD8-4242-B653-199AEF910F54}"/>
              </a:ext>
            </a:extLst>
          </p:cNvPr>
          <p:cNvGrpSpPr/>
          <p:nvPr/>
        </p:nvGrpSpPr>
        <p:grpSpPr>
          <a:xfrm>
            <a:off x="2315851" y="9435089"/>
            <a:ext cx="5050735" cy="432811"/>
            <a:chOff x="0" y="0"/>
            <a:chExt cx="2024760" cy="1465690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6D071430-EEBA-449F-8054-1084516E9EE8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A9986ED7-F8FD-4E53-876E-91667C420D8C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9E84B1-BFD3-4B1C-9FA7-5BE0E6A32467}"/>
              </a:ext>
            </a:extLst>
          </p:cNvPr>
          <p:cNvSpPr txBox="1"/>
          <p:nvPr/>
        </p:nvSpPr>
        <p:spPr>
          <a:xfrm>
            <a:off x="2517118" y="9394996"/>
            <a:ext cx="464820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광안리 중심 지도 생성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E227582A-DA0F-40FA-A0F7-4EFD6582385E}"/>
              </a:ext>
            </a:extLst>
          </p:cNvPr>
          <p:cNvGrpSpPr/>
          <p:nvPr/>
        </p:nvGrpSpPr>
        <p:grpSpPr>
          <a:xfrm>
            <a:off x="10276636" y="9417535"/>
            <a:ext cx="5050735" cy="432811"/>
            <a:chOff x="0" y="0"/>
            <a:chExt cx="2024760" cy="1465690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1854A463-5C63-4D70-94F7-90D66CBF4674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FC319B71-1DA0-455F-9118-DF39C31DFB11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CD39390-6257-44C2-BA09-2C4D0CCEA8AB}"/>
              </a:ext>
            </a:extLst>
          </p:cNvPr>
          <p:cNvSpPr txBox="1"/>
          <p:nvPr/>
        </p:nvSpPr>
        <p:spPr>
          <a:xfrm>
            <a:off x="10477903" y="9377442"/>
            <a:ext cx="464820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Light"/>
              </a:rPr>
              <a:t>병원 데이터 마커 추가</a:t>
            </a:r>
            <a:endParaRPr lang="ko-KR" altLang="en-US" sz="21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Bold"/>
              <a:sym typeface="210 디딤고딕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05EE43-6AE0-4946-85FF-857CBA036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4"/>
          <a:stretch/>
        </p:blipFill>
        <p:spPr>
          <a:xfrm>
            <a:off x="9296400" y="3935164"/>
            <a:ext cx="7361844" cy="51599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37EE22-E385-4457-A9B0-9ABF56572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8"/>
          <a:stretch/>
        </p:blipFill>
        <p:spPr>
          <a:xfrm>
            <a:off x="1447800" y="3935164"/>
            <a:ext cx="6635454" cy="51599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F146C80-61E0-45D6-9C58-7A391FC8D637}"/>
              </a:ext>
            </a:extLst>
          </p:cNvPr>
          <p:cNvSpPr txBox="1"/>
          <p:nvPr/>
        </p:nvSpPr>
        <p:spPr>
          <a:xfrm>
            <a:off x="7467600" y="3086100"/>
            <a:ext cx="33528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지도 시각화 추가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C49E4000-98B8-4C42-AC1D-6B340EDDE090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374982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5265" y="3921857"/>
            <a:ext cx="7565335" cy="5565043"/>
            <a:chOff x="0" y="0"/>
            <a:chExt cx="2024760" cy="1465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150" y="4000500"/>
            <a:ext cx="7093850" cy="4173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 startAt="5"/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총 병원 수 표시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total =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len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(df)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hospital_count_html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= f""“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&lt;div style='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position:fixed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; top:20px; right:20px; z-	index:9999;           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	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font-weight:bold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;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color:white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; background-	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color:darkblue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;           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	padding:10px; border-radius:8px; box-shadow: 	2px 	2px 5px gray'&gt;   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총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{total}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개의 병원 표시됨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&lt;/div&gt;"""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365453F-2DD7-424A-93BA-B890B9B3F19D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B398CF79-1DC3-4382-9A90-7653B488910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6CB05D5D-894C-42FC-AFF4-93E5F66A7E21}"/>
              </a:ext>
            </a:extLst>
          </p:cNvPr>
          <p:cNvGrpSpPr/>
          <p:nvPr/>
        </p:nvGrpSpPr>
        <p:grpSpPr>
          <a:xfrm>
            <a:off x="9019335" y="3921857"/>
            <a:ext cx="7565335" cy="5565043"/>
            <a:chOff x="0" y="0"/>
            <a:chExt cx="2024760" cy="1465690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CF345F05-E3EF-405F-B6B4-4CEE21190381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C11DFCB7-A1B6-444E-9394-B27624F2D19B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55214FD0-5E98-4E2F-8611-4B32B58AF0A6}"/>
              </a:ext>
            </a:extLst>
          </p:cNvPr>
          <p:cNvSpPr txBox="1"/>
          <p:nvPr/>
        </p:nvSpPr>
        <p:spPr>
          <a:xfrm>
            <a:off x="9220200" y="4000500"/>
            <a:ext cx="7212070" cy="177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rabicPeriod" startAt="6"/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지도 저장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m.get_root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().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html.add_child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folium.Element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hospital_count_html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m.save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("hospital_map.html")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EA7A6-F374-4758-A113-26F1942582C3}"/>
              </a:ext>
            </a:extLst>
          </p:cNvPr>
          <p:cNvSpPr txBox="1"/>
          <p:nvPr/>
        </p:nvSpPr>
        <p:spPr>
          <a:xfrm>
            <a:off x="7467600" y="3086100"/>
            <a:ext cx="33528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지도 시각화 추가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B07B7C0F-9D89-44BC-A632-4377AC084DE3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269664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16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365453F-2DD7-424A-93BA-B890B9B3F19D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B398CF79-1DC3-4382-9A90-7653B488910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ECE29A6A-7CD8-4242-B653-199AEF910F54}"/>
              </a:ext>
            </a:extLst>
          </p:cNvPr>
          <p:cNvGrpSpPr/>
          <p:nvPr/>
        </p:nvGrpSpPr>
        <p:grpSpPr>
          <a:xfrm>
            <a:off x="2315851" y="9087347"/>
            <a:ext cx="5050735" cy="432811"/>
            <a:chOff x="0" y="0"/>
            <a:chExt cx="2024760" cy="1465690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6D071430-EEBA-449F-8054-1084516E9EE8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A9986ED7-F8FD-4E53-876E-91667C420D8C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9E84B1-BFD3-4B1C-9FA7-5BE0E6A32467}"/>
              </a:ext>
            </a:extLst>
          </p:cNvPr>
          <p:cNvSpPr txBox="1"/>
          <p:nvPr/>
        </p:nvSpPr>
        <p:spPr>
          <a:xfrm>
            <a:off x="2517118" y="9047254"/>
            <a:ext cx="464820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우측 상단 총 병원 수 표시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E227582A-DA0F-40FA-A0F7-4EFD6582385E}"/>
              </a:ext>
            </a:extLst>
          </p:cNvPr>
          <p:cNvGrpSpPr/>
          <p:nvPr/>
        </p:nvGrpSpPr>
        <p:grpSpPr>
          <a:xfrm>
            <a:off x="10276636" y="9069793"/>
            <a:ext cx="5050735" cy="432811"/>
            <a:chOff x="0" y="0"/>
            <a:chExt cx="2024760" cy="1465690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1854A463-5C63-4D70-94F7-90D66CBF4674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FC319B71-1DA0-455F-9118-DF39C31DFB11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CD39390-6257-44C2-BA09-2C4D0CCEA8AB}"/>
              </a:ext>
            </a:extLst>
          </p:cNvPr>
          <p:cNvSpPr txBox="1"/>
          <p:nvPr/>
        </p:nvSpPr>
        <p:spPr>
          <a:xfrm>
            <a:off x="10477903" y="9029700"/>
            <a:ext cx="464820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Light"/>
              </a:rPr>
              <a:t>HTML 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Light"/>
              </a:rPr>
              <a:t>지도 저장</a:t>
            </a:r>
            <a:endParaRPr lang="ko-KR" altLang="en-US" sz="21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Bold"/>
              <a:sym typeface="210 디딤고딕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BB1F89-A856-4CEB-B7D7-3B7398D4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55" y="3941180"/>
            <a:ext cx="7582958" cy="4610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96ADBA-555D-4C26-8D8D-590FB8FB3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3941180"/>
            <a:ext cx="4207688" cy="33187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C2BF64D-B7D1-42C6-9141-E55FFB9C686E}"/>
              </a:ext>
            </a:extLst>
          </p:cNvPr>
          <p:cNvSpPr txBox="1"/>
          <p:nvPr/>
        </p:nvSpPr>
        <p:spPr>
          <a:xfrm>
            <a:off x="7467600" y="3086100"/>
            <a:ext cx="33528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지도 시각화 추가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63623BC1-07EA-44BB-9D58-0B14A2CFCCB0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287020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17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365453F-2DD7-424A-93BA-B890B9B3F19D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1D6287-B8FB-47CF-8636-28C277079205}"/>
              </a:ext>
            </a:extLst>
          </p:cNvPr>
          <p:cNvSpPr txBox="1"/>
          <p:nvPr/>
        </p:nvSpPr>
        <p:spPr>
          <a:xfrm>
            <a:off x="6686550" y="4921612"/>
            <a:ext cx="4914900" cy="539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altLang="ko-KR" sz="50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  <a:hlinkClick r:id="rId2"/>
              </a:rPr>
              <a:t>Streamlit</a:t>
            </a:r>
            <a:r>
              <a:rPr lang="en-US" altLang="ko-KR" sz="50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50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개발</a:t>
            </a: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B398CF79-1DC3-4382-9A90-7653B488910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DD59593D-E183-4245-8BE4-9150313EE6A3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116607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5ECFC-0910-40CD-BAE5-B6DADA67604D}"/>
              </a:ext>
            </a:extLst>
          </p:cNvPr>
          <p:cNvSpPr txBox="1"/>
          <p:nvPr/>
        </p:nvSpPr>
        <p:spPr>
          <a:xfrm>
            <a:off x="1028700" y="1429545"/>
            <a:ext cx="51435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72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Streamlit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개발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전체 시각화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)</a:t>
            </a:r>
            <a:endParaRPr lang="ko-KR" alt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9EDBDD3F-11C1-4670-AD52-AA7E691A0302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0DC009-1E5A-41BF-A03B-FF6C5D359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08" y="2095500"/>
            <a:ext cx="11898385" cy="788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618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5ECFC-0910-40CD-BAE5-B6DADA67604D}"/>
              </a:ext>
            </a:extLst>
          </p:cNvPr>
          <p:cNvSpPr txBox="1"/>
          <p:nvPr/>
        </p:nvSpPr>
        <p:spPr>
          <a:xfrm>
            <a:off x="1028700" y="1429545"/>
            <a:ext cx="51435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72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Streamlit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개발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전체 시각화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)</a:t>
            </a:r>
            <a:endParaRPr lang="ko-KR" alt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FEF812D5-BBAC-4BCE-A552-25631BEE7DCB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ADCDEF-6201-4879-BBEA-2983B42DD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"/>
          <a:stretch/>
        </p:blipFill>
        <p:spPr>
          <a:xfrm>
            <a:off x="3793952" y="2097105"/>
            <a:ext cx="10700097" cy="7886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64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026" y="3665447"/>
            <a:ext cx="15079948" cy="5897653"/>
            <a:chOff x="0" y="0"/>
            <a:chExt cx="3971674" cy="13302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71673" cy="1330224"/>
            </a:xfrm>
            <a:custGeom>
              <a:avLst/>
              <a:gdLst/>
              <a:ahLst/>
              <a:cxnLst/>
              <a:rect l="l" t="t" r="r" b="b"/>
              <a:pathLst>
                <a:path w="3971673" h="1330224">
                  <a:moveTo>
                    <a:pt x="0" y="0"/>
                  </a:moveTo>
                  <a:lnTo>
                    <a:pt x="3971673" y="0"/>
                  </a:lnTo>
                  <a:lnTo>
                    <a:pt x="3971673" y="1330224"/>
                  </a:lnTo>
                  <a:lnTo>
                    <a:pt x="0" y="133022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71674" cy="1377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948270" y="1923766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목차 구성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9451" y="3969743"/>
            <a:ext cx="1141034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34201" y="3969743"/>
            <a:ext cx="1141034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86336" y="3969743"/>
            <a:ext cx="1141034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09451" y="5378151"/>
            <a:ext cx="3168919" cy="45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6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프로젝트 개요</a:t>
            </a:r>
            <a:endParaRPr lang="en-US" sz="26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934200" y="5367759"/>
            <a:ext cx="3828117" cy="45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6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프로젝트 팀 구성 및 역할</a:t>
            </a:r>
            <a:endParaRPr lang="en-US" sz="26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086336" y="5367759"/>
            <a:ext cx="4296664" cy="45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6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프로젝트 수행 절차 및 방법</a:t>
            </a:r>
            <a:endParaRPr lang="en-US" sz="26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7" name="AutoShape 27"/>
          <p:cNvSpPr/>
          <p:nvPr/>
        </p:nvSpPr>
        <p:spPr>
          <a:xfrm flipH="1">
            <a:off x="6324600" y="4026292"/>
            <a:ext cx="0" cy="5232008"/>
          </a:xfrm>
          <a:prstGeom prst="line">
            <a:avLst/>
          </a:prstGeom>
          <a:ln w="28575" cap="flat">
            <a:solidFill>
              <a:srgbClr val="19319D">
                <a:alpha val="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1431589" y="4026292"/>
            <a:ext cx="0" cy="5232008"/>
          </a:xfrm>
          <a:prstGeom prst="line">
            <a:avLst/>
          </a:prstGeom>
          <a:ln w="28575" cap="flat">
            <a:solidFill>
              <a:srgbClr val="19319D">
                <a:alpha val="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02</a:t>
            </a:r>
          </a:p>
        </p:txBody>
      </p:sp>
      <p:sp>
        <p:nvSpPr>
          <p:cNvPr id="31" name="AutoShape 31"/>
          <p:cNvSpPr/>
          <p:nvPr/>
        </p:nvSpPr>
        <p:spPr>
          <a:xfrm>
            <a:off x="2209451" y="5085268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6934201" y="5085268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2086336" y="5099555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D55EDEEC-6802-4496-B7E1-CB204B00344E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423EC940-EA04-4FCD-9461-B6468B68EF44}"/>
              </a:ext>
            </a:extLst>
          </p:cNvPr>
          <p:cNvSpPr txBox="1"/>
          <p:nvPr/>
        </p:nvSpPr>
        <p:spPr>
          <a:xfrm>
            <a:off x="2209451" y="6797951"/>
            <a:ext cx="1141034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4</a:t>
            </a:r>
            <a:endParaRPr lang="en-US" sz="63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240CFBB0-4077-43B6-A54F-8F835980FD53}"/>
              </a:ext>
            </a:extLst>
          </p:cNvPr>
          <p:cNvSpPr txBox="1"/>
          <p:nvPr/>
        </p:nvSpPr>
        <p:spPr>
          <a:xfrm>
            <a:off x="6934201" y="6797951"/>
            <a:ext cx="1141034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5</a:t>
            </a:r>
            <a:endParaRPr lang="en-US" sz="63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2E715D6-C7D0-4CBD-8035-7F5D3ABE1CB6}"/>
              </a:ext>
            </a:extLst>
          </p:cNvPr>
          <p:cNvSpPr txBox="1"/>
          <p:nvPr/>
        </p:nvSpPr>
        <p:spPr>
          <a:xfrm>
            <a:off x="12086336" y="6797951"/>
            <a:ext cx="1141034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6</a:t>
            </a:r>
            <a:endParaRPr lang="en-US" sz="63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D78880D7-4F56-40AF-A0D5-40CC574A0348}"/>
              </a:ext>
            </a:extLst>
          </p:cNvPr>
          <p:cNvSpPr txBox="1"/>
          <p:nvPr/>
        </p:nvSpPr>
        <p:spPr>
          <a:xfrm>
            <a:off x="2209451" y="8206359"/>
            <a:ext cx="3168919" cy="45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6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프로젝트 수행 경과</a:t>
            </a:r>
            <a:endParaRPr lang="en-US" sz="26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9" name="TextBox 24">
            <a:extLst>
              <a:ext uri="{FF2B5EF4-FFF2-40B4-BE49-F238E27FC236}">
                <a16:creationId xmlns:a16="http://schemas.microsoft.com/office/drawing/2014/main" id="{C484A7D2-3CB1-46EB-B97C-5871D5CBE6EE}"/>
              </a:ext>
            </a:extLst>
          </p:cNvPr>
          <p:cNvSpPr txBox="1"/>
          <p:nvPr/>
        </p:nvSpPr>
        <p:spPr>
          <a:xfrm>
            <a:off x="6934201" y="8195967"/>
            <a:ext cx="3168919" cy="45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6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자체 평가 의견</a:t>
            </a:r>
            <a:endParaRPr lang="en-US" sz="26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50" name="TextBox 25">
            <a:extLst>
              <a:ext uri="{FF2B5EF4-FFF2-40B4-BE49-F238E27FC236}">
                <a16:creationId xmlns:a16="http://schemas.microsoft.com/office/drawing/2014/main" id="{3198F072-BD71-4EF0-B972-30A6FA2DC75A}"/>
              </a:ext>
            </a:extLst>
          </p:cNvPr>
          <p:cNvSpPr txBox="1"/>
          <p:nvPr/>
        </p:nvSpPr>
        <p:spPr>
          <a:xfrm>
            <a:off x="12086336" y="8195967"/>
            <a:ext cx="3168919" cy="45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6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마무리</a:t>
            </a:r>
            <a:endParaRPr lang="en-US" sz="26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51" name="AutoShape 31">
            <a:extLst>
              <a:ext uri="{FF2B5EF4-FFF2-40B4-BE49-F238E27FC236}">
                <a16:creationId xmlns:a16="http://schemas.microsoft.com/office/drawing/2014/main" id="{69FB41CF-10DA-4DE0-9F11-802575CABBB2}"/>
              </a:ext>
            </a:extLst>
          </p:cNvPr>
          <p:cNvSpPr/>
          <p:nvPr/>
        </p:nvSpPr>
        <p:spPr>
          <a:xfrm>
            <a:off x="2209451" y="7913476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32">
            <a:extLst>
              <a:ext uri="{FF2B5EF4-FFF2-40B4-BE49-F238E27FC236}">
                <a16:creationId xmlns:a16="http://schemas.microsoft.com/office/drawing/2014/main" id="{62B3150B-BC7A-483B-B993-DA3D3A3AE42B}"/>
              </a:ext>
            </a:extLst>
          </p:cNvPr>
          <p:cNvSpPr/>
          <p:nvPr/>
        </p:nvSpPr>
        <p:spPr>
          <a:xfrm>
            <a:off x="6934201" y="7913476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33">
            <a:extLst>
              <a:ext uri="{FF2B5EF4-FFF2-40B4-BE49-F238E27FC236}">
                <a16:creationId xmlns:a16="http://schemas.microsoft.com/office/drawing/2014/main" id="{3E48EF2D-67D6-4844-8D42-A868D8519F07}"/>
              </a:ext>
            </a:extLst>
          </p:cNvPr>
          <p:cNvSpPr/>
          <p:nvPr/>
        </p:nvSpPr>
        <p:spPr>
          <a:xfrm>
            <a:off x="12086336" y="7927763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27">
            <a:extLst>
              <a:ext uri="{FF2B5EF4-FFF2-40B4-BE49-F238E27FC236}">
                <a16:creationId xmlns:a16="http://schemas.microsoft.com/office/drawing/2014/main" id="{F29D9D5D-60CB-43AE-8F38-7071360F3D1A}"/>
              </a:ext>
            </a:extLst>
          </p:cNvPr>
          <p:cNvSpPr/>
          <p:nvPr/>
        </p:nvSpPr>
        <p:spPr>
          <a:xfrm flipH="1">
            <a:off x="2209450" y="6515100"/>
            <a:ext cx="13868749" cy="0"/>
          </a:xfrm>
          <a:prstGeom prst="line">
            <a:avLst/>
          </a:prstGeom>
          <a:ln w="28575" cap="flat">
            <a:solidFill>
              <a:srgbClr val="19319D">
                <a:alpha val="9804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5ECFC-0910-40CD-BAE5-B6DADA67604D}"/>
              </a:ext>
            </a:extLst>
          </p:cNvPr>
          <p:cNvSpPr txBox="1"/>
          <p:nvPr/>
        </p:nvSpPr>
        <p:spPr>
          <a:xfrm>
            <a:off x="1028700" y="1429545"/>
            <a:ext cx="51435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72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Streamlit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개발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전체 시각화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)</a:t>
            </a:r>
            <a:endParaRPr lang="ko-KR" alt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3FF72F00-75AA-4369-8250-14F6862E3ADD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5D8FEE-7010-4CE8-92F0-D1EF316BD6D4}"/>
              </a:ext>
            </a:extLst>
          </p:cNvPr>
          <p:cNvGrpSpPr/>
          <p:nvPr/>
        </p:nvGrpSpPr>
        <p:grpSpPr>
          <a:xfrm>
            <a:off x="3864086" y="2097105"/>
            <a:ext cx="10559829" cy="7897791"/>
            <a:chOff x="3864086" y="2097105"/>
            <a:chExt cx="10559829" cy="789779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B574BD6-6AC9-4804-B597-D2F2BA6A4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4" b="1158"/>
            <a:stretch/>
          </p:blipFill>
          <p:spPr>
            <a:xfrm>
              <a:off x="3864086" y="2097105"/>
              <a:ext cx="10559829" cy="78977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AE47817-2EEA-4D7F-9A87-D1CC7FB94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3800" y="2980213"/>
              <a:ext cx="6019800" cy="1837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087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5ECFC-0910-40CD-BAE5-B6DADA67604D}"/>
              </a:ext>
            </a:extLst>
          </p:cNvPr>
          <p:cNvSpPr txBox="1"/>
          <p:nvPr/>
        </p:nvSpPr>
        <p:spPr>
          <a:xfrm>
            <a:off x="1028700" y="1429545"/>
            <a:ext cx="51435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72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Streamlit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개발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시도 선택 후 시각화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)</a:t>
            </a:r>
            <a:endParaRPr lang="ko-KR" alt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F846114F-1D4E-4E94-8BA1-96D90F0B602F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9006F53-898B-42DA-8042-F729AEF69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" t="33689" r="72763" b="14986"/>
          <a:stretch/>
        </p:blipFill>
        <p:spPr>
          <a:xfrm>
            <a:off x="1827012" y="2476500"/>
            <a:ext cx="2897132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200CA5-912B-4D79-9C4B-E0A2E5BB0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" t="40580" r="73791" b="8259"/>
          <a:stretch/>
        </p:blipFill>
        <p:spPr>
          <a:xfrm>
            <a:off x="5280860" y="2476500"/>
            <a:ext cx="2971800" cy="4552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B788B9-7174-4C48-BF09-DB010043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884" y="2476500"/>
            <a:ext cx="7459116" cy="723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03031E18-FEC5-4FE8-89C9-C4A2779DA830}"/>
              </a:ext>
            </a:extLst>
          </p:cNvPr>
          <p:cNvGrpSpPr/>
          <p:nvPr/>
        </p:nvGrpSpPr>
        <p:grpSpPr>
          <a:xfrm>
            <a:off x="2590800" y="7631834"/>
            <a:ext cx="5050735" cy="432811"/>
            <a:chOff x="0" y="0"/>
            <a:chExt cx="2024760" cy="1465690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F75C806D-DD1B-495F-9D29-AE9FDF287C54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DDFE20EF-1BDF-4180-A2AA-5C0F80777662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9851BC-2070-41D4-9787-DDFB44AC6848}"/>
              </a:ext>
            </a:extLst>
          </p:cNvPr>
          <p:cNvSpPr txBox="1"/>
          <p:nvPr/>
        </p:nvSpPr>
        <p:spPr>
          <a:xfrm>
            <a:off x="2792067" y="7591741"/>
            <a:ext cx="464820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선택한 시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(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도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)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에 따라 해당 구를 선택</a:t>
            </a:r>
          </a:p>
        </p:txBody>
      </p:sp>
    </p:spTree>
    <p:extLst>
      <p:ext uri="{BB962C8B-B14F-4D97-AF65-F5344CB8AC3E}">
        <p14:creationId xmlns:p14="http://schemas.microsoft.com/office/powerpoint/2010/main" val="2597907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5ECFC-0910-40CD-BAE5-B6DADA67604D}"/>
              </a:ext>
            </a:extLst>
          </p:cNvPr>
          <p:cNvSpPr txBox="1"/>
          <p:nvPr/>
        </p:nvSpPr>
        <p:spPr>
          <a:xfrm>
            <a:off x="1028700" y="1429545"/>
            <a:ext cx="51435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72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Streamlit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개발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시도 선택 후 시각화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)</a:t>
            </a:r>
            <a:endParaRPr lang="ko-KR" alt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5E56BA6B-2F3A-427C-B3FC-27CF8321DE21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36A9E4A-F480-421A-9E86-3B84A9357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8"/>
          <a:stretch/>
        </p:blipFill>
        <p:spPr>
          <a:xfrm>
            <a:off x="9448800" y="2164220"/>
            <a:ext cx="7068166" cy="774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35362C-3AEB-4675-8BE6-387D35457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164220"/>
            <a:ext cx="7049484" cy="774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750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5ECFC-0910-40CD-BAE5-B6DADA67604D}"/>
              </a:ext>
            </a:extLst>
          </p:cNvPr>
          <p:cNvSpPr txBox="1"/>
          <p:nvPr/>
        </p:nvSpPr>
        <p:spPr>
          <a:xfrm>
            <a:off x="1028700" y="1429545"/>
            <a:ext cx="51435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72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Streamlit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개발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시도 선택 후 시각화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)</a:t>
            </a:r>
            <a:endParaRPr lang="ko-KR" alt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5E56BA6B-2F3A-427C-B3FC-27CF8321DE21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9E0AB7-1820-4CDA-AB6C-2A71B25B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086" y="2097105"/>
            <a:ext cx="10559829" cy="793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46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AFCB2E2-77DF-423F-A463-617A91D5C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4"/>
          <a:stretch/>
        </p:blipFill>
        <p:spPr>
          <a:xfrm>
            <a:off x="9448800" y="2164220"/>
            <a:ext cx="7059010" cy="778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BF3AB5-3C4D-49BE-BD5A-D13CDEFE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21" y="2164220"/>
            <a:ext cx="6925642" cy="7783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5ECFC-0910-40CD-BAE5-B6DADA67604D}"/>
              </a:ext>
            </a:extLst>
          </p:cNvPr>
          <p:cNvSpPr txBox="1"/>
          <p:nvPr/>
        </p:nvSpPr>
        <p:spPr>
          <a:xfrm>
            <a:off x="1028700" y="1429545"/>
            <a:ext cx="51435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72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Streamlit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개발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시도 선택 후 시각화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)</a:t>
            </a:r>
            <a:endParaRPr lang="ko-KR" alt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5E56BA6B-2F3A-427C-B3FC-27CF8321DE21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3903488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12F6095-1202-4001-A78B-918FF515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248" y="2476500"/>
            <a:ext cx="3134162" cy="285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5ECFC-0910-40CD-BAE5-B6DADA67604D}"/>
              </a:ext>
            </a:extLst>
          </p:cNvPr>
          <p:cNvSpPr txBox="1"/>
          <p:nvPr/>
        </p:nvSpPr>
        <p:spPr>
          <a:xfrm>
            <a:off x="1028700" y="1429545"/>
            <a:ext cx="58293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72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Streamlit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개발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업로드 된 파일 시각화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)</a:t>
            </a:r>
            <a:endParaRPr lang="ko-KR" alt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CF9681FC-A254-42C6-84F2-0166E5E185C3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5612F5-2EC9-4693-82D6-D770532E8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8"/>
          <a:stretch/>
        </p:blipFill>
        <p:spPr>
          <a:xfrm>
            <a:off x="2057400" y="2476500"/>
            <a:ext cx="3115120" cy="533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2">
            <a:extLst>
              <a:ext uri="{FF2B5EF4-FFF2-40B4-BE49-F238E27FC236}">
                <a16:creationId xmlns:a16="http://schemas.microsoft.com/office/drawing/2014/main" id="{5F8FB117-3056-4486-B9C8-A8F8307DC4B2}"/>
              </a:ext>
            </a:extLst>
          </p:cNvPr>
          <p:cNvGrpSpPr/>
          <p:nvPr/>
        </p:nvGrpSpPr>
        <p:grpSpPr>
          <a:xfrm>
            <a:off x="2516388" y="8596889"/>
            <a:ext cx="5943600" cy="432811"/>
            <a:chOff x="0" y="0"/>
            <a:chExt cx="2024760" cy="146569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C97A8867-1934-4208-B581-DBFAA7242843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E1FEEB39-AE1E-428A-B0C0-5B2792875C15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01B7F9-D98F-4AFC-B667-90D88853246D}"/>
              </a:ext>
            </a:extLst>
          </p:cNvPr>
          <p:cNvSpPr txBox="1"/>
          <p:nvPr/>
        </p:nvSpPr>
        <p:spPr>
          <a:xfrm>
            <a:off x="2821188" y="8556796"/>
            <a:ext cx="541020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파일 업로드한 시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(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도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)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에 따라 해당 </a:t>
            </a:r>
            <a:r>
              <a:rPr lang="ko-KR" altLang="en-US" sz="2100" dirty="0" err="1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시군구를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 선택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01F7F94-FF49-49AC-AB5A-4F32F2BD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272" y="2508545"/>
            <a:ext cx="6906589" cy="694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85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2A82997-ED04-4652-8BC6-23760C911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" b="2610"/>
          <a:stretch/>
        </p:blipFill>
        <p:spPr>
          <a:xfrm>
            <a:off x="9448800" y="2164220"/>
            <a:ext cx="6982810" cy="7821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0DA3AB-2F65-439E-BCF9-AAE20F40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164220"/>
            <a:ext cx="6963747" cy="7821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5ECFC-0910-40CD-BAE5-B6DADA67604D}"/>
              </a:ext>
            </a:extLst>
          </p:cNvPr>
          <p:cNvSpPr txBox="1"/>
          <p:nvPr/>
        </p:nvSpPr>
        <p:spPr>
          <a:xfrm>
            <a:off x="1028700" y="1429545"/>
            <a:ext cx="58293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72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Streamlit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개발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업로드 된 파일 시각화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)</a:t>
            </a:r>
            <a:endParaRPr lang="ko-KR" alt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CF9681FC-A254-42C6-84F2-0166E5E185C3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165134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27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365453F-2DD7-424A-93BA-B890B9B3F19D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1D6287-B8FB-47CF-8636-28C277079205}"/>
              </a:ext>
            </a:extLst>
          </p:cNvPr>
          <p:cNvSpPr txBox="1"/>
          <p:nvPr/>
        </p:nvSpPr>
        <p:spPr>
          <a:xfrm>
            <a:off x="6686550" y="4921612"/>
            <a:ext cx="4914900" cy="539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altLang="ko-KR" sz="50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  <a:hlinkClick r:id="rId2"/>
              </a:rPr>
              <a:t>Streamlit</a:t>
            </a:r>
            <a:r>
              <a:rPr lang="en-US" altLang="ko-KR" sz="50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50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시연</a:t>
            </a: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B398CF79-1DC3-4382-9A90-7653B488910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DD59593D-E183-4245-8BE4-9150313EE6A3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297012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28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628936D3-7FA5-4EEC-A436-AA14F883D05B}"/>
              </a:ext>
            </a:extLst>
          </p:cNvPr>
          <p:cNvGrpSpPr/>
          <p:nvPr/>
        </p:nvGrpSpPr>
        <p:grpSpPr>
          <a:xfrm>
            <a:off x="2057400" y="3979007"/>
            <a:ext cx="13868400" cy="5050693"/>
            <a:chOff x="0" y="0"/>
            <a:chExt cx="3971674" cy="1330224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0E6DEAF-D0B0-46EB-B939-56A689E78E7C}"/>
                </a:ext>
              </a:extLst>
            </p:cNvPr>
            <p:cNvSpPr/>
            <p:nvPr/>
          </p:nvSpPr>
          <p:spPr>
            <a:xfrm>
              <a:off x="0" y="0"/>
              <a:ext cx="3971673" cy="1330224"/>
            </a:xfrm>
            <a:custGeom>
              <a:avLst/>
              <a:gdLst/>
              <a:ahLst/>
              <a:cxnLst/>
              <a:rect l="l" t="t" r="r" b="b"/>
              <a:pathLst>
                <a:path w="3971673" h="1330224">
                  <a:moveTo>
                    <a:pt x="0" y="0"/>
                  </a:moveTo>
                  <a:lnTo>
                    <a:pt x="3971673" y="0"/>
                  </a:lnTo>
                  <a:lnTo>
                    <a:pt x="3971673" y="1330224"/>
                  </a:lnTo>
                  <a:lnTo>
                    <a:pt x="0" y="133022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D505F876-AD37-420F-9422-B7615CB87B34}"/>
                </a:ext>
              </a:extLst>
            </p:cNvPr>
            <p:cNvSpPr txBox="1"/>
            <p:nvPr/>
          </p:nvSpPr>
          <p:spPr>
            <a:xfrm>
              <a:off x="0" y="-47625"/>
              <a:ext cx="3971674" cy="1377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DBD21303-FFEE-481F-B267-689BB90B2E8D}"/>
              </a:ext>
            </a:extLst>
          </p:cNvPr>
          <p:cNvSpPr txBox="1"/>
          <p:nvPr/>
        </p:nvSpPr>
        <p:spPr>
          <a:xfrm>
            <a:off x="9753600" y="6318300"/>
            <a:ext cx="5646761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세종특별자치시는 전체 지역 중 병원 수가 가장 적었으며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주로 의원이나 보건소 중심으로 병원이 구성되어 있다는 점이 확인할 수 있음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F483472-2915-4671-8FB7-166C063E2742}"/>
              </a:ext>
            </a:extLst>
          </p:cNvPr>
          <p:cNvSpPr txBox="1"/>
          <p:nvPr/>
        </p:nvSpPr>
        <p:spPr>
          <a:xfrm>
            <a:off x="2714817" y="4179430"/>
            <a:ext cx="1141034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B5159BC-EED0-4F8C-AE7C-DF73B63BD567}"/>
              </a:ext>
            </a:extLst>
          </p:cNvPr>
          <p:cNvSpPr txBox="1"/>
          <p:nvPr/>
        </p:nvSpPr>
        <p:spPr>
          <a:xfrm>
            <a:off x="9753600" y="4179430"/>
            <a:ext cx="1141034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0C5DA20A-117C-4D9D-BAC2-6DE28ACB67F5}"/>
              </a:ext>
            </a:extLst>
          </p:cNvPr>
          <p:cNvSpPr txBox="1"/>
          <p:nvPr/>
        </p:nvSpPr>
        <p:spPr>
          <a:xfrm>
            <a:off x="2714817" y="5587838"/>
            <a:ext cx="38862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병원 수가 가장 많은 지역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191208CB-A8D4-4BA7-AF35-8D3244AF779A}"/>
              </a:ext>
            </a:extLst>
          </p:cNvPr>
          <p:cNvSpPr txBox="1"/>
          <p:nvPr/>
        </p:nvSpPr>
        <p:spPr>
          <a:xfrm>
            <a:off x="9753600" y="5577446"/>
            <a:ext cx="3863176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병원 수가 가장 적은 지역</a:t>
            </a:r>
            <a:endParaRPr lang="en-US" altLang="ko-KR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3" name="AutoShape 27">
            <a:extLst>
              <a:ext uri="{FF2B5EF4-FFF2-40B4-BE49-F238E27FC236}">
                <a16:creationId xmlns:a16="http://schemas.microsoft.com/office/drawing/2014/main" id="{0B15914D-A02A-42D8-A0AD-4D7CD96BBF8E}"/>
              </a:ext>
            </a:extLst>
          </p:cNvPr>
          <p:cNvSpPr/>
          <p:nvPr/>
        </p:nvSpPr>
        <p:spPr>
          <a:xfrm>
            <a:off x="9141396" y="4339852"/>
            <a:ext cx="0" cy="4163667"/>
          </a:xfrm>
          <a:prstGeom prst="line">
            <a:avLst/>
          </a:prstGeom>
          <a:ln w="28575" cap="flat">
            <a:solidFill>
              <a:srgbClr val="19319D">
                <a:alpha val="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32">
            <a:extLst>
              <a:ext uri="{FF2B5EF4-FFF2-40B4-BE49-F238E27FC236}">
                <a16:creationId xmlns:a16="http://schemas.microsoft.com/office/drawing/2014/main" id="{11B23338-786A-404B-AD59-E62F67A5FDBB}"/>
              </a:ext>
            </a:extLst>
          </p:cNvPr>
          <p:cNvSpPr/>
          <p:nvPr/>
        </p:nvSpPr>
        <p:spPr>
          <a:xfrm>
            <a:off x="9753600" y="5294955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7D127D2E-A0C8-4AD6-A77B-5D1F58AE6963}"/>
              </a:ext>
            </a:extLst>
          </p:cNvPr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3E4CF31-1651-4A45-A075-F76D996A78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C57BDC9E-8E1C-4199-8A27-E95F03EEC8BB}"/>
                </a:ext>
              </a:extLst>
            </p:cNvPr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32">
            <a:extLst>
              <a:ext uri="{FF2B5EF4-FFF2-40B4-BE49-F238E27FC236}">
                <a16:creationId xmlns:a16="http://schemas.microsoft.com/office/drawing/2014/main" id="{4EF9C29E-BF8B-46B0-AEB6-0D4DAA63DCC3}"/>
              </a:ext>
            </a:extLst>
          </p:cNvPr>
          <p:cNvSpPr/>
          <p:nvPr/>
        </p:nvSpPr>
        <p:spPr>
          <a:xfrm>
            <a:off x="2714817" y="5304660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58B0FDA7-8826-4478-BD6F-357A0DE19A1D}"/>
              </a:ext>
            </a:extLst>
          </p:cNvPr>
          <p:cNvSpPr txBox="1"/>
          <p:nvPr/>
        </p:nvSpPr>
        <p:spPr>
          <a:xfrm>
            <a:off x="2714817" y="6327729"/>
            <a:ext cx="606787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서울과 경기도는 예상대로 병원 수가 가장 많았으며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그 외 지역 중에서는 부산이 가장 많은 것으로 나타났음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.</a:t>
            </a:r>
          </a:p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부산은 다양한 종류의 병원이 고르게 분포되어 있어 의료 인프라가 지역 내에서 우수한 편임을 확인할 수 있음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E3F6E33A-8638-4623-B483-BEF61DAE12FB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2" name="AutoShape 16">
            <a:extLst>
              <a:ext uri="{FF2B5EF4-FFF2-40B4-BE49-F238E27FC236}">
                <a16:creationId xmlns:a16="http://schemas.microsoft.com/office/drawing/2014/main" id="{36503EA3-AC37-4015-86A6-B75A601A04B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F3569D-8B9B-4950-8A3A-13EFBC3BCD0A}"/>
              </a:ext>
            </a:extLst>
          </p:cNvPr>
          <p:cNvSpPr txBox="1"/>
          <p:nvPr/>
        </p:nvSpPr>
        <p:spPr>
          <a:xfrm>
            <a:off x="7467600" y="3086100"/>
            <a:ext cx="33528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인사이트 요약</a:t>
            </a: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97D1E0C1-DD92-4844-B1F5-57D182C943D4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2918313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29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628936D3-7FA5-4EEC-A436-AA14F883D05B}"/>
              </a:ext>
            </a:extLst>
          </p:cNvPr>
          <p:cNvGrpSpPr/>
          <p:nvPr/>
        </p:nvGrpSpPr>
        <p:grpSpPr>
          <a:xfrm>
            <a:off x="2057400" y="3979007"/>
            <a:ext cx="13868400" cy="5050693"/>
            <a:chOff x="0" y="0"/>
            <a:chExt cx="3971674" cy="1330224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0E6DEAF-D0B0-46EB-B939-56A689E78E7C}"/>
                </a:ext>
              </a:extLst>
            </p:cNvPr>
            <p:cNvSpPr/>
            <p:nvPr/>
          </p:nvSpPr>
          <p:spPr>
            <a:xfrm>
              <a:off x="0" y="0"/>
              <a:ext cx="3971673" cy="1330224"/>
            </a:xfrm>
            <a:custGeom>
              <a:avLst/>
              <a:gdLst/>
              <a:ahLst/>
              <a:cxnLst/>
              <a:rect l="l" t="t" r="r" b="b"/>
              <a:pathLst>
                <a:path w="3971673" h="1330224">
                  <a:moveTo>
                    <a:pt x="0" y="0"/>
                  </a:moveTo>
                  <a:lnTo>
                    <a:pt x="3971673" y="0"/>
                  </a:lnTo>
                  <a:lnTo>
                    <a:pt x="3971673" y="1330224"/>
                  </a:lnTo>
                  <a:lnTo>
                    <a:pt x="0" y="133022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D505F876-AD37-420F-9422-B7615CB87B34}"/>
                </a:ext>
              </a:extLst>
            </p:cNvPr>
            <p:cNvSpPr txBox="1"/>
            <p:nvPr/>
          </p:nvSpPr>
          <p:spPr>
            <a:xfrm>
              <a:off x="0" y="-47625"/>
              <a:ext cx="3971674" cy="1377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DBD21303-FFEE-481F-B267-689BB90B2E8D}"/>
              </a:ext>
            </a:extLst>
          </p:cNvPr>
          <p:cNvSpPr txBox="1"/>
          <p:nvPr/>
        </p:nvSpPr>
        <p:spPr>
          <a:xfrm>
            <a:off x="9753600" y="6318300"/>
            <a:ext cx="56467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병원 종류 중심의 분포에서 진료과목별로 세분화해 보다 다양한 정보를 제공하고자 함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F483472-2915-4671-8FB7-166C063E2742}"/>
              </a:ext>
            </a:extLst>
          </p:cNvPr>
          <p:cNvSpPr txBox="1"/>
          <p:nvPr/>
        </p:nvSpPr>
        <p:spPr>
          <a:xfrm>
            <a:off x="2714817" y="4179430"/>
            <a:ext cx="1141034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B5159BC-EED0-4F8C-AE7C-DF73B63BD567}"/>
              </a:ext>
            </a:extLst>
          </p:cNvPr>
          <p:cNvSpPr txBox="1"/>
          <p:nvPr/>
        </p:nvSpPr>
        <p:spPr>
          <a:xfrm>
            <a:off x="9753600" y="4179430"/>
            <a:ext cx="1141034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0C5DA20A-117C-4D9D-BAC2-6DE28ACB67F5}"/>
              </a:ext>
            </a:extLst>
          </p:cNvPr>
          <p:cNvSpPr txBox="1"/>
          <p:nvPr/>
        </p:nvSpPr>
        <p:spPr>
          <a:xfrm>
            <a:off x="2714817" y="5587838"/>
            <a:ext cx="38862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사용자 위치 기반 거리 측정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191208CB-A8D4-4BA7-AF35-8D3244AF779A}"/>
              </a:ext>
            </a:extLst>
          </p:cNvPr>
          <p:cNvSpPr txBox="1"/>
          <p:nvPr/>
        </p:nvSpPr>
        <p:spPr>
          <a:xfrm>
            <a:off x="9753600" y="5577446"/>
            <a:ext cx="3863176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진료과목별 분포도</a:t>
            </a:r>
          </a:p>
        </p:txBody>
      </p:sp>
      <p:sp>
        <p:nvSpPr>
          <p:cNvPr id="23" name="AutoShape 27">
            <a:extLst>
              <a:ext uri="{FF2B5EF4-FFF2-40B4-BE49-F238E27FC236}">
                <a16:creationId xmlns:a16="http://schemas.microsoft.com/office/drawing/2014/main" id="{0B15914D-A02A-42D8-A0AD-4D7CD96BBF8E}"/>
              </a:ext>
            </a:extLst>
          </p:cNvPr>
          <p:cNvSpPr/>
          <p:nvPr/>
        </p:nvSpPr>
        <p:spPr>
          <a:xfrm>
            <a:off x="9141396" y="4339852"/>
            <a:ext cx="0" cy="4163667"/>
          </a:xfrm>
          <a:prstGeom prst="line">
            <a:avLst/>
          </a:prstGeom>
          <a:ln w="28575" cap="flat">
            <a:solidFill>
              <a:srgbClr val="19319D">
                <a:alpha val="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32">
            <a:extLst>
              <a:ext uri="{FF2B5EF4-FFF2-40B4-BE49-F238E27FC236}">
                <a16:creationId xmlns:a16="http://schemas.microsoft.com/office/drawing/2014/main" id="{11B23338-786A-404B-AD59-E62F67A5FDBB}"/>
              </a:ext>
            </a:extLst>
          </p:cNvPr>
          <p:cNvSpPr/>
          <p:nvPr/>
        </p:nvSpPr>
        <p:spPr>
          <a:xfrm>
            <a:off x="9753600" y="5294955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7D127D2E-A0C8-4AD6-A77B-5D1F58AE6963}"/>
              </a:ext>
            </a:extLst>
          </p:cNvPr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3E4CF31-1651-4A45-A075-F76D996A78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C57BDC9E-8E1C-4199-8A27-E95F03EEC8BB}"/>
                </a:ext>
              </a:extLst>
            </p:cNvPr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32">
            <a:extLst>
              <a:ext uri="{FF2B5EF4-FFF2-40B4-BE49-F238E27FC236}">
                <a16:creationId xmlns:a16="http://schemas.microsoft.com/office/drawing/2014/main" id="{4EF9C29E-BF8B-46B0-AEB6-0D4DAA63DCC3}"/>
              </a:ext>
            </a:extLst>
          </p:cNvPr>
          <p:cNvSpPr/>
          <p:nvPr/>
        </p:nvSpPr>
        <p:spPr>
          <a:xfrm>
            <a:off x="2714817" y="5304660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58B0FDA7-8826-4478-BD6F-357A0DE19A1D}"/>
              </a:ext>
            </a:extLst>
          </p:cNvPr>
          <p:cNvSpPr txBox="1"/>
          <p:nvPr/>
        </p:nvSpPr>
        <p:spPr>
          <a:xfrm>
            <a:off x="2714817" y="6327729"/>
            <a:ext cx="606787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현재는 병원 위치만 제공하고 있으나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사용자 위치를 기반으로 원하는 진료과목을 선택하면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가까운 병원의 위치 정보를 제공하고자 함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.</a:t>
            </a:r>
          </a:p>
        </p:txBody>
      </p:sp>
      <p:sp>
        <p:nvSpPr>
          <p:cNvPr id="32" name="AutoShape 16">
            <a:extLst>
              <a:ext uri="{FF2B5EF4-FFF2-40B4-BE49-F238E27FC236}">
                <a16:creationId xmlns:a16="http://schemas.microsoft.com/office/drawing/2014/main" id="{36503EA3-AC37-4015-86A6-B75A601A04B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97D1E0C1-DD92-4844-B1F5-57D182C943D4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6759D6EB-ECA2-478C-908B-13592F260803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ko-KR" alt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자체 평가 의견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25957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0921" y="3695700"/>
            <a:ext cx="3937864" cy="4214839"/>
            <a:chOff x="0" y="0"/>
            <a:chExt cx="1168915" cy="10557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8915" cy="1055787"/>
            </a:xfrm>
            <a:custGeom>
              <a:avLst/>
              <a:gdLst/>
              <a:ahLst/>
              <a:cxnLst/>
              <a:rect l="l" t="t" r="r" b="b"/>
              <a:pathLst>
                <a:path w="1168915" h="1055787">
                  <a:moveTo>
                    <a:pt x="0" y="0"/>
                  </a:moveTo>
                  <a:lnTo>
                    <a:pt x="965715" y="0"/>
                  </a:lnTo>
                  <a:lnTo>
                    <a:pt x="1168915" y="527894"/>
                  </a:lnTo>
                  <a:lnTo>
                    <a:pt x="965715" y="1055787"/>
                  </a:lnTo>
                  <a:lnTo>
                    <a:pt x="0" y="1055787"/>
                  </a:lnTo>
                  <a:lnTo>
                    <a:pt x="203200" y="527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-76200"/>
              <a:ext cx="914915" cy="113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300352" y="3695700"/>
            <a:ext cx="3937864" cy="4214839"/>
            <a:chOff x="0" y="0"/>
            <a:chExt cx="1168915" cy="10557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8915" cy="1055787"/>
            </a:xfrm>
            <a:custGeom>
              <a:avLst/>
              <a:gdLst/>
              <a:ahLst/>
              <a:cxnLst/>
              <a:rect l="l" t="t" r="r" b="b"/>
              <a:pathLst>
                <a:path w="1168915" h="1055787">
                  <a:moveTo>
                    <a:pt x="0" y="0"/>
                  </a:moveTo>
                  <a:lnTo>
                    <a:pt x="965715" y="0"/>
                  </a:lnTo>
                  <a:lnTo>
                    <a:pt x="1168915" y="527894"/>
                  </a:lnTo>
                  <a:lnTo>
                    <a:pt x="965715" y="1055787"/>
                  </a:lnTo>
                  <a:lnTo>
                    <a:pt x="0" y="1055787"/>
                  </a:lnTo>
                  <a:lnTo>
                    <a:pt x="203200" y="527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19D">
                <a:alpha val="8000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77800" y="-76200"/>
              <a:ext cx="914915" cy="113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49784" y="3695700"/>
            <a:ext cx="3937864" cy="4214839"/>
            <a:chOff x="0" y="0"/>
            <a:chExt cx="1168915" cy="10557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8915" cy="1055787"/>
            </a:xfrm>
            <a:custGeom>
              <a:avLst/>
              <a:gdLst/>
              <a:ahLst/>
              <a:cxnLst/>
              <a:rect l="l" t="t" r="r" b="b"/>
              <a:pathLst>
                <a:path w="1168915" h="1055787">
                  <a:moveTo>
                    <a:pt x="0" y="0"/>
                  </a:moveTo>
                  <a:lnTo>
                    <a:pt x="965715" y="0"/>
                  </a:lnTo>
                  <a:lnTo>
                    <a:pt x="1168915" y="527894"/>
                  </a:lnTo>
                  <a:lnTo>
                    <a:pt x="965715" y="1055787"/>
                  </a:lnTo>
                  <a:lnTo>
                    <a:pt x="0" y="1055787"/>
                  </a:lnTo>
                  <a:lnTo>
                    <a:pt x="203200" y="527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77800" y="-76200"/>
              <a:ext cx="914915" cy="113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99215" y="3695700"/>
            <a:ext cx="3937864" cy="4214839"/>
            <a:chOff x="0" y="0"/>
            <a:chExt cx="1168915" cy="10557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8915" cy="1055787"/>
            </a:xfrm>
            <a:custGeom>
              <a:avLst/>
              <a:gdLst/>
              <a:ahLst/>
              <a:cxnLst/>
              <a:rect l="l" t="t" r="r" b="b"/>
              <a:pathLst>
                <a:path w="1168915" h="1055787">
                  <a:moveTo>
                    <a:pt x="0" y="0"/>
                  </a:moveTo>
                  <a:lnTo>
                    <a:pt x="965715" y="0"/>
                  </a:lnTo>
                  <a:lnTo>
                    <a:pt x="1168915" y="527894"/>
                  </a:lnTo>
                  <a:lnTo>
                    <a:pt x="965715" y="1055787"/>
                  </a:lnTo>
                  <a:lnTo>
                    <a:pt x="0" y="1055787"/>
                  </a:lnTo>
                  <a:lnTo>
                    <a:pt x="203200" y="527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19D">
                <a:alpha val="8000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77800" y="-76200"/>
              <a:ext cx="914915" cy="113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3362124" y="5072141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7083285" y="5072141"/>
            <a:ext cx="694532" cy="0"/>
          </a:xfrm>
          <a:prstGeom prst="line">
            <a:avLst/>
          </a:prstGeom>
          <a:ln w="28575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0835450" y="5072141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4584882" y="5072141"/>
            <a:ext cx="694532" cy="0"/>
          </a:xfrm>
          <a:prstGeom prst="line">
            <a:avLst/>
          </a:prstGeom>
          <a:ln w="28575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550921" y="8982121"/>
            <a:ext cx="14620107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3342986" y="8882173"/>
            <a:ext cx="176866" cy="17686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19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092418" y="8882173"/>
            <a:ext cx="176866" cy="17686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19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930283" y="8882173"/>
            <a:ext cx="176866" cy="176866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19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679714" y="8882173"/>
            <a:ext cx="176866" cy="17686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19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개요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393963" y="5879461"/>
            <a:ext cx="2477507" cy="1918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고령화에 따라 지역별 의료기관 분포와 접근성을 분석하여 의료 인프라 격차를 파악하고자 함</a:t>
            </a: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981200" y="4305300"/>
            <a:ext cx="3077958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프로젝트 선정 이유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6220692" y="5879461"/>
            <a:ext cx="277090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FBFDFF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데이터 분석 및 시각화</a:t>
            </a:r>
            <a:endParaRPr lang="en-US" sz="2100" dirty="0">
              <a:solidFill>
                <a:srgbClr val="FBFDFF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018752" y="5879461"/>
            <a:ext cx="247111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Python, </a:t>
            </a:r>
            <a:br>
              <a:rPr 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</a:br>
            <a:r>
              <a:rPr 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Pandas, matplotlib, seaborn, </a:t>
            </a:r>
            <a:r>
              <a:rPr lang="en-US" sz="2100" dirty="0" err="1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Streamlit</a:t>
            </a:r>
            <a:r>
              <a:rPr 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, </a:t>
            </a:r>
            <a:br>
              <a:rPr 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</a:br>
            <a:r>
              <a:rPr 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folium 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827756" y="5879461"/>
            <a:ext cx="254265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FBFDFF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지역별 의료기관 분포 및 시각화</a:t>
            </a:r>
            <a:endParaRPr lang="en-US" sz="2100" dirty="0">
              <a:solidFill>
                <a:srgbClr val="FBFDFF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5790851" y="4305300"/>
            <a:ext cx="3077958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프로젝트 내용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543016" y="4305300"/>
            <a:ext cx="3077958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활용 장비 및 재료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292448" y="4305300"/>
            <a:ext cx="3077958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프로젝트 구조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9" name="AutoShape 49"/>
          <p:cNvSpPr/>
          <p:nvPr/>
        </p:nvSpPr>
        <p:spPr>
          <a:xfrm flipH="1" flipV="1">
            <a:off x="3445707" y="7910537"/>
            <a:ext cx="0" cy="1048554"/>
          </a:xfrm>
          <a:prstGeom prst="line">
            <a:avLst/>
          </a:prstGeom>
          <a:ln w="28575" cap="flat">
            <a:solidFill>
              <a:srgbClr val="19319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 flipV="1">
            <a:off x="7180851" y="7910537"/>
            <a:ext cx="0" cy="1048554"/>
          </a:xfrm>
          <a:prstGeom prst="line">
            <a:avLst/>
          </a:prstGeom>
          <a:ln w="28575" cap="flat">
            <a:solidFill>
              <a:srgbClr val="19319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 flipV="1">
            <a:off x="11004428" y="7910537"/>
            <a:ext cx="0" cy="1048554"/>
          </a:xfrm>
          <a:prstGeom prst="line">
            <a:avLst/>
          </a:prstGeom>
          <a:ln w="28575" cap="flat">
            <a:solidFill>
              <a:srgbClr val="19319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2" name="AutoShape 52"/>
          <p:cNvSpPr/>
          <p:nvPr/>
        </p:nvSpPr>
        <p:spPr>
          <a:xfrm flipH="1" flipV="1">
            <a:off x="14753860" y="7910537"/>
            <a:ext cx="0" cy="995258"/>
          </a:xfrm>
          <a:prstGeom prst="line">
            <a:avLst/>
          </a:prstGeom>
          <a:ln w="28575" cap="flat">
            <a:solidFill>
              <a:srgbClr val="19319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3" name="TextBox 53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03</a:t>
            </a:r>
          </a:p>
        </p:txBody>
      </p:sp>
      <p:sp>
        <p:nvSpPr>
          <p:cNvPr id="63" name="TextBox 18">
            <a:extLst>
              <a:ext uri="{FF2B5EF4-FFF2-40B4-BE49-F238E27FC236}">
                <a16:creationId xmlns:a16="http://schemas.microsoft.com/office/drawing/2014/main" id="{5F3469A6-DC66-49D9-A17B-4F5B683C58A0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962835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5847" y="7423337"/>
            <a:ext cx="2863663" cy="28636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6351" y="1942816"/>
            <a:ext cx="3432702" cy="34327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2860922" y="4739848"/>
            <a:ext cx="12566156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Q &amp; A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7297654D-6E59-4940-9190-13BB6EA73948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FC72AAE-B8CC-4907-92A5-4DFF27312F30}"/>
              </a:ext>
            </a:extLst>
          </p:cNvPr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5847" y="7423337"/>
            <a:ext cx="2863663" cy="28636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6351" y="1942816"/>
            <a:ext cx="3432702" cy="34327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796734" y="4453276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2860922" y="4739848"/>
            <a:ext cx="12566156" cy="161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감사합니다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90350" y="3602017"/>
            <a:ext cx="8707299" cy="4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4EC15-DED4-4586-80EF-82F9D59A5660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1BD5078E-2AED-40AB-AA94-AD1F27DACEF3}"/>
              </a:ext>
            </a:extLst>
          </p:cNvPr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2025.05.09</a:t>
            </a:r>
          </a:p>
        </p:txBody>
      </p:sp>
    </p:spTree>
    <p:extLst>
      <p:ext uri="{BB962C8B-B14F-4D97-AF65-F5344CB8AC3E}">
        <p14:creationId xmlns:p14="http://schemas.microsoft.com/office/powerpoint/2010/main" val="153620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93143" y="3474953"/>
            <a:ext cx="3356337" cy="5919768"/>
            <a:chOff x="0" y="0"/>
            <a:chExt cx="401558" cy="7082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1558" cy="708251"/>
            </a:xfrm>
            <a:custGeom>
              <a:avLst/>
              <a:gdLst/>
              <a:ahLst/>
              <a:cxnLst/>
              <a:rect l="l" t="t" r="r" b="b"/>
              <a:pathLst>
                <a:path w="401558" h="708251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438520" y="3474953"/>
            <a:ext cx="3356337" cy="5919768"/>
            <a:chOff x="0" y="0"/>
            <a:chExt cx="401558" cy="7082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1558" cy="708251"/>
            </a:xfrm>
            <a:custGeom>
              <a:avLst/>
              <a:gdLst/>
              <a:ahLst/>
              <a:cxnLst/>
              <a:rect l="l" t="t" r="r" b="b"/>
              <a:pathLst>
                <a:path w="401558" h="708251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65832" y="3474953"/>
            <a:ext cx="3356337" cy="5919768"/>
            <a:chOff x="0" y="0"/>
            <a:chExt cx="401558" cy="70825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1558" cy="708251"/>
            </a:xfrm>
            <a:custGeom>
              <a:avLst/>
              <a:gdLst/>
              <a:ahLst/>
              <a:cxnLst/>
              <a:rect l="l" t="t" r="r" b="b"/>
              <a:pathLst>
                <a:path w="401558" h="708251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58006" y="3869444"/>
            <a:ext cx="1917365" cy="19173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  <p:txBody>
            <a:bodyPr anchor="ctr"/>
            <a:lstStyle/>
            <a:p>
              <a:pPr algn="ctr"/>
              <a:r>
                <a:rPr lang="ko-KR" altLang="en-US" sz="3000" dirty="0">
                  <a:latin typeface="210 디딤고딕 Bold" panose="020B0600000101010101" charset="-127"/>
                  <a:ea typeface="210 디딤고딕 Bold" panose="020B0600000101010101" charset="-127"/>
                </a:rPr>
                <a:t>김정현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85317" y="3829679"/>
            <a:ext cx="1917365" cy="191736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  <p:txBody>
            <a:bodyPr anchor="ctr"/>
            <a:lstStyle/>
            <a:p>
              <a:pPr algn="ctr"/>
              <a:r>
                <a:rPr lang="ko-KR" altLang="en-US" sz="3000" dirty="0">
                  <a:latin typeface="210 디딤고딕 Bold" panose="020B0600000101010101" charset="-127"/>
                  <a:ea typeface="210 디딤고딕 Bold" panose="020B0600000101010101" charset="-127"/>
                </a:rPr>
                <a:t>임현주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 sz="3000">
                <a:latin typeface="210 디딤고딕 Bold" panose="020B0600000101010101" charset="-127"/>
                <a:ea typeface="210 디딤고딕 Bold" panose="020B0600000101010101" charset="-127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212818" y="3829679"/>
            <a:ext cx="1917365" cy="191736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  <p:txBody>
            <a:bodyPr anchor="ctr"/>
            <a:lstStyle/>
            <a:p>
              <a:pPr algn="ctr"/>
              <a:r>
                <a:rPr lang="ko-KR" altLang="en-US" sz="3000" dirty="0">
                  <a:latin typeface="210 디딤고딕 Bold" panose="020B0600000101010101" charset="-127"/>
                  <a:ea typeface="210 디딤고딕 Bold" panose="020B0600000101010101" charset="-127"/>
                </a:rPr>
                <a:t>박주호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 sz="3000">
                <a:latin typeface="210 디딤고딕 Bold" panose="020B0600000101010101" charset="-127"/>
                <a:ea typeface="210 디딤고딕 Bold" panose="020B0600000101010101" charset="-127"/>
              </a:endParaRPr>
            </a:p>
          </p:txBody>
        </p:sp>
      </p:grpSp>
      <p:sp>
        <p:nvSpPr>
          <p:cNvPr id="31" name="AutoShape 31"/>
          <p:cNvSpPr/>
          <p:nvPr/>
        </p:nvSpPr>
        <p:spPr>
          <a:xfrm>
            <a:off x="4769423" y="6774311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8796734" y="6774311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2824046" y="6774311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4948270" y="1923766"/>
            <a:ext cx="8878695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ko-KR" alt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팀 구성 및 역할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915266" y="7367042"/>
            <a:ext cx="240284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데이터 수집</a:t>
            </a:r>
            <a:endParaRPr lang="en-US" altLang="ko-KR" sz="21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 err="1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전처리</a:t>
            </a:r>
            <a:endParaRPr lang="ko-KR" altLang="en-US" sz="21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PPT 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작성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942578" y="7367042"/>
            <a:ext cx="240284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데이터 수집</a:t>
            </a:r>
            <a:endParaRPr lang="en-US" altLang="ko-KR" sz="21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모델 시각화</a:t>
            </a:r>
          </a:p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PPT 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작성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969889" y="7367042"/>
            <a:ext cx="240284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데이터 수집</a:t>
            </a:r>
            <a:endParaRPr lang="en-US" altLang="ko-KR" sz="21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 err="1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Streamlit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 구현</a:t>
            </a:r>
          </a:p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PPT </a:t>
            </a:r>
            <a:r>
              <a:rPr lang="ko-KR" altLang="en-US" sz="21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작성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438520" y="6068784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팀장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465832" y="6068784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팀원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493143" y="6068784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팀원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A3789ED3-C1FA-4806-A8E3-8CD112397ABD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302935" y="1923766"/>
            <a:ext cx="968213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ko-KR" alt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수행 절차 및 방법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05</a:t>
            </a:r>
          </a:p>
        </p:txBody>
      </p:sp>
      <p:graphicFrame>
        <p:nvGraphicFramePr>
          <p:cNvPr id="43" name="Table 10">
            <a:extLst>
              <a:ext uri="{FF2B5EF4-FFF2-40B4-BE49-F238E27FC236}">
                <a16:creationId xmlns:a16="http://schemas.microsoft.com/office/drawing/2014/main" id="{2323770D-2AD6-4917-9349-B2732DAE4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33794"/>
              </p:ext>
            </p:extLst>
          </p:nvPr>
        </p:nvGraphicFramePr>
        <p:xfrm>
          <a:off x="1729767" y="3339327"/>
          <a:ext cx="14760000" cy="5990803"/>
        </p:xfrm>
        <a:graphic>
          <a:graphicData uri="http://schemas.openxmlformats.org/drawingml/2006/table">
            <a:tbl>
              <a:tblPr/>
              <a:tblGrid>
                <a:gridCol w="369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1967">
                  <a:extLst>
                    <a:ext uri="{9D8B030D-6E8A-4147-A177-3AD203B41FA5}">
                      <a16:colId xmlns:a16="http://schemas.microsoft.com/office/drawing/2014/main" val="2355659141"/>
                    </a:ext>
                  </a:extLst>
                </a:gridCol>
              </a:tblGrid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1678" dirty="0">
                          <a:solidFill>
                            <a:srgbClr val="12127D"/>
                          </a:solidFill>
                          <a:latin typeface="210 디딤고딕 Bold" panose="020B0600000101010101" charset="-127"/>
                          <a:ea typeface="210 디딤고딕 Bold" panose="020B0600000101010101" charset="-127"/>
                          <a:sym typeface="Tlab 돋움 미디움"/>
                        </a:rPr>
                        <a:t>4/2 ~ 5/2</a:t>
                      </a: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sz="1678" dirty="0">
                          <a:solidFill>
                            <a:srgbClr val="12127D"/>
                          </a:solidFill>
                          <a:latin typeface="210 디딤고딕 Bold" panose="020B0600000101010101" charset="-127"/>
                          <a:ea typeface="210 디딤고딕 Bold" panose="020B0600000101010101" charset="-127"/>
                          <a:sym typeface="Tlab 돋움 미디움"/>
                        </a:rPr>
                        <a:t>5/2  ~ 5/9</a:t>
                      </a: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80" dirty="0">
                          <a:solidFill>
                            <a:srgbClr val="12127D"/>
                          </a:solidFill>
                          <a:latin typeface="210 디딤고딕 Bold" panose="020B0600000101010101" charset="-127"/>
                          <a:ea typeface="210 디딤고딕 Bold" panose="020B0600000101010101" charset="-127"/>
                        </a:rPr>
                        <a:t>비고</a:t>
                      </a:r>
                      <a:endParaRPr lang="en-US" sz="1680" dirty="0">
                        <a:solidFill>
                          <a:srgbClr val="12127D"/>
                        </a:solidFill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78" dirty="0">
                          <a:solidFill>
                            <a:srgbClr val="12127D"/>
                          </a:solidFill>
                          <a:latin typeface="210 디딤고딕 Bold" panose="020B0600000101010101" charset="-127"/>
                          <a:ea typeface="210 디딤고딕 Bold" panose="020B0600000101010101" charset="-127"/>
                          <a:sym typeface="Tlab 돋움 미디움"/>
                        </a:rPr>
                        <a:t>사전 기획</a:t>
                      </a: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1680" dirty="0">
                          <a:latin typeface="210 디딤고딕 Bold" panose="020B0600000101010101" charset="-127"/>
                          <a:ea typeface="210 디딤고딕 Bold" panose="020B0600000101010101" charset="-127"/>
                        </a:rPr>
                        <a:t>주제 선정</a:t>
                      </a:r>
                      <a:endParaRPr lang="en-US" sz="168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78" dirty="0">
                          <a:solidFill>
                            <a:srgbClr val="12127D"/>
                          </a:solidFill>
                          <a:latin typeface="210 디딤고딕 Bold" panose="020B0600000101010101" charset="-127"/>
                          <a:ea typeface="210 디딤고딕 Bold" panose="020B0600000101010101" charset="-127"/>
                          <a:sym typeface="Tlab 돋움 미디움"/>
                        </a:rPr>
                        <a:t>데이터 수집</a:t>
                      </a: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1680" dirty="0">
                          <a:latin typeface="210 디딤고딕 Bold" panose="020B0600000101010101" charset="-127"/>
                          <a:ea typeface="210 디딤고딕 Bold" panose="020B0600000101010101" charset="-127"/>
                        </a:rPr>
                        <a:t>데이터 선정</a:t>
                      </a:r>
                      <a:endParaRPr lang="en-US" sz="168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78" dirty="0">
                          <a:solidFill>
                            <a:srgbClr val="12127D"/>
                          </a:solidFill>
                          <a:latin typeface="210 디딤고딕 Bold" panose="020B0600000101010101" charset="-127"/>
                          <a:ea typeface="210 디딤고딕 Bold" panose="020B0600000101010101" charset="-127"/>
                          <a:sym typeface="Tlab 돋움 미디움"/>
                        </a:rPr>
                        <a:t>데이터 </a:t>
                      </a:r>
                      <a:r>
                        <a:rPr lang="ko-KR" altLang="en-US" sz="1678" dirty="0" err="1">
                          <a:solidFill>
                            <a:srgbClr val="12127D"/>
                          </a:solidFill>
                          <a:latin typeface="210 디딤고딕 Bold" panose="020B0600000101010101" charset="-127"/>
                          <a:ea typeface="210 디딤고딕 Bold" panose="020B0600000101010101" charset="-127"/>
                          <a:sym typeface="Tlab 돋움 미디움"/>
                        </a:rPr>
                        <a:t>전처리</a:t>
                      </a: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1680" dirty="0">
                          <a:latin typeface="210 디딤고딕 Bold" panose="020B0600000101010101" charset="-127"/>
                          <a:ea typeface="210 디딤고딕 Bold" panose="020B0600000101010101" charset="-127"/>
                        </a:rPr>
                        <a:t>데이터 정제 및 정규화</a:t>
                      </a:r>
                      <a:endParaRPr lang="en-US" sz="168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78" dirty="0">
                          <a:solidFill>
                            <a:srgbClr val="12127D"/>
                          </a:solidFill>
                          <a:latin typeface="210 디딤고딕 Bold" panose="020B0600000101010101" charset="-127"/>
                          <a:ea typeface="210 디딤고딕 Bold" panose="020B0600000101010101" charset="-127"/>
                          <a:sym typeface="Tlab 돋움 미디움"/>
                        </a:rPr>
                        <a:t>결과 도출</a:t>
                      </a: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ko-KR" altLang="en-US" sz="1680" dirty="0">
                          <a:latin typeface="210 디딤고딕 Bold" panose="020B0600000101010101" charset="-127"/>
                          <a:ea typeface="210 디딤고딕 Bold" panose="020B0600000101010101" charset="-127"/>
                        </a:rPr>
                        <a:t>결과 시각화</a:t>
                      </a:r>
                      <a:endParaRPr lang="en-US" sz="168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en-US" altLang="ko-KR" sz="1680" dirty="0" err="1">
                          <a:solidFill>
                            <a:srgbClr val="12127D"/>
                          </a:solidFill>
                          <a:latin typeface="210 디딤고딕 Bold" panose="020B0600000101010101" charset="-127"/>
                          <a:ea typeface="210 디딤고딕 Bold" panose="020B0600000101010101" charset="-127"/>
                        </a:rPr>
                        <a:t>Streamlit</a:t>
                      </a:r>
                      <a:endParaRPr lang="en-US" sz="1680" dirty="0">
                        <a:solidFill>
                          <a:srgbClr val="12127D"/>
                        </a:solidFill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en-US" sz="1680" dirty="0" err="1">
                          <a:latin typeface="210 디딤고딕 Bold" panose="020B0600000101010101" charset="-127"/>
                          <a:ea typeface="210 디딤고딕 Bold" panose="020B0600000101010101" charset="-127"/>
                        </a:rPr>
                        <a:t>Streamlit</a:t>
                      </a:r>
                      <a:r>
                        <a:rPr lang="ko-KR" altLang="en-US" sz="1680" dirty="0">
                          <a:latin typeface="210 디딤고딕 Bold" panose="020B0600000101010101" charset="-127"/>
                          <a:ea typeface="210 디딤고딕 Bold" panose="020B0600000101010101" charset="-127"/>
                        </a:rPr>
                        <a:t> 구현</a:t>
                      </a:r>
                      <a:endParaRPr lang="en-US" sz="168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384069"/>
                  </a:ext>
                </a:extLst>
              </a:tr>
              <a:tr h="855829">
                <a:tc>
                  <a:txBody>
                    <a:bodyPr/>
                    <a:lstStyle/>
                    <a:p>
                      <a:pPr algn="ctr">
                        <a:lnSpc>
                          <a:spcPts val="2349"/>
                        </a:lnSpc>
                        <a:defRPr/>
                      </a:pPr>
                      <a:r>
                        <a:rPr lang="ko-KR" altLang="en-US" sz="1678" dirty="0">
                          <a:solidFill>
                            <a:srgbClr val="12127D"/>
                          </a:solidFill>
                          <a:latin typeface="210 디딤고딕 Bold" panose="020B0600000101010101" charset="-127"/>
                          <a:ea typeface="210 디딤고딕 Bold" panose="020B0600000101010101" charset="-127"/>
                          <a:sym typeface="Tlab 돋움 미디움"/>
                        </a:rPr>
                        <a:t>발표 자료 작성</a:t>
                      </a: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endParaRPr lang="en-US" sz="110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9"/>
                        </a:lnSpc>
                        <a:defRPr/>
                      </a:pPr>
                      <a:r>
                        <a:rPr lang="en-US" sz="1680" dirty="0">
                          <a:latin typeface="210 디딤고딕 Bold" panose="020B0600000101010101" charset="-127"/>
                          <a:ea typeface="210 디딤고딕 Bold" panose="020B0600000101010101" charset="-127"/>
                        </a:rPr>
                        <a:t>PPT </a:t>
                      </a:r>
                      <a:r>
                        <a:rPr lang="ko-KR" altLang="en-US" sz="1680" dirty="0">
                          <a:latin typeface="210 디딤고딕 Bold" panose="020B0600000101010101" charset="-127"/>
                          <a:ea typeface="210 디딤고딕 Bold" panose="020B0600000101010101" charset="-127"/>
                        </a:rPr>
                        <a:t>작성</a:t>
                      </a:r>
                      <a:endParaRPr lang="en-US" sz="1680" dirty="0">
                        <a:latin typeface="210 디딤고딕 Bold" panose="020B0600000101010101" charset="-127"/>
                        <a:ea typeface="210 디딤고딕 Bold" panose="020B0600000101010101" charset="-127"/>
                      </a:endParaRPr>
                    </a:p>
                  </a:txBody>
                  <a:tcPr marL="119873" marR="119873" marT="119873" marB="11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3111BC-C3F1-47FB-95D1-D06ECDB6519F}"/>
              </a:ext>
            </a:extLst>
          </p:cNvPr>
          <p:cNvSpPr/>
          <p:nvPr/>
        </p:nvSpPr>
        <p:spPr>
          <a:xfrm>
            <a:off x="5410200" y="4467707"/>
            <a:ext cx="1981200" cy="360682"/>
          </a:xfrm>
          <a:prstGeom prst="rect">
            <a:avLst/>
          </a:prstGeom>
          <a:solidFill>
            <a:srgbClr val="3E5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3EE8E2-C759-4DE7-BA88-3E945D481AB1}"/>
              </a:ext>
            </a:extLst>
          </p:cNvPr>
          <p:cNvSpPr/>
          <p:nvPr/>
        </p:nvSpPr>
        <p:spPr>
          <a:xfrm>
            <a:off x="8610599" y="7020450"/>
            <a:ext cx="2590801" cy="363431"/>
          </a:xfrm>
          <a:prstGeom prst="rect">
            <a:avLst/>
          </a:prstGeom>
          <a:solidFill>
            <a:srgbClr val="3E5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957C61A-F48D-4758-8A96-1A695F5A1652}"/>
              </a:ext>
            </a:extLst>
          </p:cNvPr>
          <p:cNvSpPr/>
          <p:nvPr/>
        </p:nvSpPr>
        <p:spPr>
          <a:xfrm>
            <a:off x="6400800" y="5319241"/>
            <a:ext cx="1219200" cy="360682"/>
          </a:xfrm>
          <a:prstGeom prst="rect">
            <a:avLst/>
          </a:prstGeom>
          <a:solidFill>
            <a:srgbClr val="3E5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81F0E9A-EB7F-48A8-A5D6-6BF0BA9EBFF2}"/>
              </a:ext>
            </a:extLst>
          </p:cNvPr>
          <p:cNvSpPr/>
          <p:nvPr/>
        </p:nvSpPr>
        <p:spPr>
          <a:xfrm>
            <a:off x="7620000" y="6128126"/>
            <a:ext cx="1676400" cy="360682"/>
          </a:xfrm>
          <a:prstGeom prst="rect">
            <a:avLst/>
          </a:prstGeom>
          <a:solidFill>
            <a:srgbClr val="3E5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0E56A1E-B94F-4481-A265-132AF4A4F43E}"/>
              </a:ext>
            </a:extLst>
          </p:cNvPr>
          <p:cNvSpPr/>
          <p:nvPr/>
        </p:nvSpPr>
        <p:spPr>
          <a:xfrm>
            <a:off x="9132627" y="7830818"/>
            <a:ext cx="3733800" cy="360682"/>
          </a:xfrm>
          <a:prstGeom prst="rect">
            <a:avLst/>
          </a:prstGeom>
          <a:solidFill>
            <a:srgbClr val="3E5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0F5D06-4E79-4DDC-9CA5-AE3F8A94B647}"/>
              </a:ext>
            </a:extLst>
          </p:cNvPr>
          <p:cNvSpPr/>
          <p:nvPr/>
        </p:nvSpPr>
        <p:spPr>
          <a:xfrm>
            <a:off x="9144000" y="8760037"/>
            <a:ext cx="3733800" cy="360682"/>
          </a:xfrm>
          <a:prstGeom prst="rect">
            <a:avLst/>
          </a:prstGeom>
          <a:solidFill>
            <a:srgbClr val="3E5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55" name="TextBox 18">
            <a:extLst>
              <a:ext uri="{FF2B5EF4-FFF2-40B4-BE49-F238E27FC236}">
                <a16:creationId xmlns:a16="http://schemas.microsoft.com/office/drawing/2014/main" id="{08DB0F9B-E714-4506-AD31-040B575762D6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799429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0675" y="7302648"/>
            <a:ext cx="4886845" cy="2184252"/>
            <a:chOff x="0" y="0"/>
            <a:chExt cx="514725" cy="2300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98888" y="7302648"/>
            <a:ext cx="4886845" cy="2184252"/>
            <a:chOff x="0" y="0"/>
            <a:chExt cx="514725" cy="2300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780481" y="7302648"/>
            <a:ext cx="4886845" cy="2184252"/>
            <a:chOff x="0" y="0"/>
            <a:chExt cx="514725" cy="2300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0675" y="6467423"/>
            <a:ext cx="4886845" cy="835225"/>
            <a:chOff x="0" y="0"/>
            <a:chExt cx="1287070" cy="2199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698888" y="6467423"/>
            <a:ext cx="4886845" cy="835225"/>
            <a:chOff x="0" y="0"/>
            <a:chExt cx="1287070" cy="21997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776232" y="6467423"/>
            <a:ext cx="4886845" cy="835225"/>
            <a:chOff x="0" y="0"/>
            <a:chExt cx="1287070" cy="2199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ko-KR" alt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85928" y="6621002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시각화 설계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465832" y="6621002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지도 시각화 추가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547757" y="6621002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Streamlit</a:t>
            </a:r>
            <a:r>
              <a:rPr 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개발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905000" y="7750323"/>
            <a:ext cx="3769284" cy="80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지역별 의료기관 분포 및 지도 기반 시각화 설계 </a:t>
            </a:r>
            <a:endParaRPr lang="en-US" sz="25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6951225" y="7750323"/>
            <a:ext cx="4478775" cy="80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의료기관 분포 지도 시각화</a:t>
            </a:r>
            <a:endParaRPr lang="en-US" altLang="ko-KR" sz="25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커스텀 마커</a:t>
            </a:r>
            <a:r>
              <a:rPr lang="en-US" altLang="ko-KR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, </a:t>
            </a:r>
            <a:r>
              <a:rPr lang="ko-KR" altLang="en-US" sz="2500" dirty="0" err="1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히트맵</a:t>
            </a: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 등 추가 </a:t>
            </a:r>
            <a:endParaRPr lang="en-US" sz="25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341284" y="7750323"/>
            <a:ext cx="3769284" cy="80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사용자 입력 기반 필터링</a:t>
            </a:r>
            <a:r>
              <a:rPr lang="en-US" altLang="ko-KR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, </a:t>
            </a: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실시간 분석</a:t>
            </a:r>
            <a:endParaRPr lang="en-US" sz="25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43" name="Group 10">
            <a:extLst>
              <a:ext uri="{FF2B5EF4-FFF2-40B4-BE49-F238E27FC236}">
                <a16:creationId xmlns:a16="http://schemas.microsoft.com/office/drawing/2014/main" id="{6BE1013C-A9C0-4CCD-A683-A05EBA2D94A1}"/>
              </a:ext>
            </a:extLst>
          </p:cNvPr>
          <p:cNvGrpSpPr/>
          <p:nvPr/>
        </p:nvGrpSpPr>
        <p:grpSpPr>
          <a:xfrm>
            <a:off x="1620675" y="4111022"/>
            <a:ext cx="4886845" cy="2184252"/>
            <a:chOff x="0" y="0"/>
            <a:chExt cx="514725" cy="230064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C1D9D129-4E6F-465F-9E19-3AC3598A56D2}"/>
                </a:ext>
              </a:extLst>
            </p:cNvPr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5280E650-6B8F-476B-8E0B-F343FBD4F1CC}"/>
                </a:ext>
              </a:extLst>
            </p:cNvPr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13">
            <a:extLst>
              <a:ext uri="{FF2B5EF4-FFF2-40B4-BE49-F238E27FC236}">
                <a16:creationId xmlns:a16="http://schemas.microsoft.com/office/drawing/2014/main" id="{64688A3F-FE26-4D81-B13F-0C314F9B93F8}"/>
              </a:ext>
            </a:extLst>
          </p:cNvPr>
          <p:cNvGrpSpPr/>
          <p:nvPr/>
        </p:nvGrpSpPr>
        <p:grpSpPr>
          <a:xfrm>
            <a:off x="6698888" y="4111022"/>
            <a:ext cx="4886845" cy="2184252"/>
            <a:chOff x="0" y="0"/>
            <a:chExt cx="514725" cy="230064"/>
          </a:xfrm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77766349-4CF0-4FF8-AECB-A931EB2833D1}"/>
                </a:ext>
              </a:extLst>
            </p:cNvPr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16AAD456-9D30-42DF-81B6-597DE6F61231}"/>
                </a:ext>
              </a:extLst>
            </p:cNvPr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16">
            <a:extLst>
              <a:ext uri="{FF2B5EF4-FFF2-40B4-BE49-F238E27FC236}">
                <a16:creationId xmlns:a16="http://schemas.microsoft.com/office/drawing/2014/main" id="{45519110-DCF8-4FC8-9DD7-353A7F893AC1}"/>
              </a:ext>
            </a:extLst>
          </p:cNvPr>
          <p:cNvGrpSpPr/>
          <p:nvPr/>
        </p:nvGrpSpPr>
        <p:grpSpPr>
          <a:xfrm>
            <a:off x="11780481" y="4111022"/>
            <a:ext cx="4886845" cy="2184252"/>
            <a:chOff x="0" y="0"/>
            <a:chExt cx="514725" cy="230064"/>
          </a:xfrm>
        </p:grpSpPr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3566C919-E886-48CE-A381-D57CA457125D}"/>
                </a:ext>
              </a:extLst>
            </p:cNvPr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1" name="TextBox 18">
              <a:extLst>
                <a:ext uri="{FF2B5EF4-FFF2-40B4-BE49-F238E27FC236}">
                  <a16:creationId xmlns:a16="http://schemas.microsoft.com/office/drawing/2014/main" id="{D3FF5834-DF76-4FD4-A888-3A569497A5F4}"/>
                </a:ext>
              </a:extLst>
            </p:cNvPr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19">
            <a:extLst>
              <a:ext uri="{FF2B5EF4-FFF2-40B4-BE49-F238E27FC236}">
                <a16:creationId xmlns:a16="http://schemas.microsoft.com/office/drawing/2014/main" id="{C702635A-84EF-4E4B-BAE4-DE935B46CB7F}"/>
              </a:ext>
            </a:extLst>
          </p:cNvPr>
          <p:cNvGrpSpPr/>
          <p:nvPr/>
        </p:nvGrpSpPr>
        <p:grpSpPr>
          <a:xfrm>
            <a:off x="1620675" y="3275797"/>
            <a:ext cx="4886845" cy="835225"/>
            <a:chOff x="0" y="0"/>
            <a:chExt cx="1287070" cy="219977"/>
          </a:xfrm>
        </p:grpSpPr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F87F4825-B76E-41F0-916B-E44D984E8189}"/>
                </a:ext>
              </a:extLst>
            </p:cNvPr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FA7FBF5E-E8D5-435C-87E8-A9155FC71952}"/>
                </a:ext>
              </a:extLst>
            </p:cNvPr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22">
            <a:extLst>
              <a:ext uri="{FF2B5EF4-FFF2-40B4-BE49-F238E27FC236}">
                <a16:creationId xmlns:a16="http://schemas.microsoft.com/office/drawing/2014/main" id="{806F7D62-DD78-45A6-B0DC-65F287E5F5EA}"/>
              </a:ext>
            </a:extLst>
          </p:cNvPr>
          <p:cNvGrpSpPr/>
          <p:nvPr/>
        </p:nvGrpSpPr>
        <p:grpSpPr>
          <a:xfrm>
            <a:off x="6698888" y="3275797"/>
            <a:ext cx="4886845" cy="835225"/>
            <a:chOff x="0" y="0"/>
            <a:chExt cx="1287070" cy="219977"/>
          </a:xfrm>
        </p:grpSpPr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1AD9894-0B9F-4DA1-A6BA-7729C68C6D5B}"/>
                </a:ext>
              </a:extLst>
            </p:cNvPr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id="57" name="TextBox 24">
              <a:extLst>
                <a:ext uri="{FF2B5EF4-FFF2-40B4-BE49-F238E27FC236}">
                  <a16:creationId xmlns:a16="http://schemas.microsoft.com/office/drawing/2014/main" id="{AB8F1496-45F3-4E7C-B74D-7156A934346D}"/>
                </a:ext>
              </a:extLst>
            </p:cNvPr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25">
            <a:extLst>
              <a:ext uri="{FF2B5EF4-FFF2-40B4-BE49-F238E27FC236}">
                <a16:creationId xmlns:a16="http://schemas.microsoft.com/office/drawing/2014/main" id="{E78B2201-7836-4967-9B0D-3A3EEF822493}"/>
              </a:ext>
            </a:extLst>
          </p:cNvPr>
          <p:cNvGrpSpPr/>
          <p:nvPr/>
        </p:nvGrpSpPr>
        <p:grpSpPr>
          <a:xfrm>
            <a:off x="11776232" y="3275797"/>
            <a:ext cx="4886845" cy="835225"/>
            <a:chOff x="0" y="0"/>
            <a:chExt cx="1287070" cy="219977"/>
          </a:xfrm>
        </p:grpSpPr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3DF79B74-3BB5-4CFB-B0D5-EECE17826860}"/>
                </a:ext>
              </a:extLst>
            </p:cNvPr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id="60" name="TextBox 27">
              <a:extLst>
                <a:ext uri="{FF2B5EF4-FFF2-40B4-BE49-F238E27FC236}">
                  <a16:creationId xmlns:a16="http://schemas.microsoft.com/office/drawing/2014/main" id="{1CF3494B-A124-40BB-B849-BB303F203656}"/>
                </a:ext>
              </a:extLst>
            </p:cNvPr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37">
            <a:extLst>
              <a:ext uri="{FF2B5EF4-FFF2-40B4-BE49-F238E27FC236}">
                <a16:creationId xmlns:a16="http://schemas.microsoft.com/office/drawing/2014/main" id="{7576E386-AFFA-4C16-9533-5D9978A7DC32}"/>
              </a:ext>
            </a:extLst>
          </p:cNvPr>
          <p:cNvSpPr txBox="1"/>
          <p:nvPr/>
        </p:nvSpPr>
        <p:spPr>
          <a:xfrm>
            <a:off x="2385928" y="3429376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수집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D013774E-BD5F-4158-857C-F4F9229D55F4}"/>
              </a:ext>
            </a:extLst>
          </p:cNvPr>
          <p:cNvSpPr txBox="1"/>
          <p:nvPr/>
        </p:nvSpPr>
        <p:spPr>
          <a:xfrm>
            <a:off x="7465832" y="3429376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</a:t>
            </a:r>
            <a:r>
              <a:rPr lang="ko-KR" altLang="en-US" sz="2400" dirty="0" err="1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전처리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63" name="TextBox 39">
            <a:extLst>
              <a:ext uri="{FF2B5EF4-FFF2-40B4-BE49-F238E27FC236}">
                <a16:creationId xmlns:a16="http://schemas.microsoft.com/office/drawing/2014/main" id="{C98FADE1-2EE8-448B-A3F4-CF5C7FCB53C9}"/>
              </a:ext>
            </a:extLst>
          </p:cNvPr>
          <p:cNvSpPr txBox="1"/>
          <p:nvPr/>
        </p:nvSpPr>
        <p:spPr>
          <a:xfrm>
            <a:off x="12547757" y="3429376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탐색적 데이터 분석 </a:t>
            </a:r>
            <a:r>
              <a:rPr lang="en-US" altLang="ko-KR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(EDA)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64" name="TextBox 40">
            <a:extLst>
              <a:ext uri="{FF2B5EF4-FFF2-40B4-BE49-F238E27FC236}">
                <a16:creationId xmlns:a16="http://schemas.microsoft.com/office/drawing/2014/main" id="{0ED0286E-BB75-4A89-9AB2-C187793E9BD6}"/>
              </a:ext>
            </a:extLst>
          </p:cNvPr>
          <p:cNvSpPr txBox="1"/>
          <p:nvPr/>
        </p:nvSpPr>
        <p:spPr>
          <a:xfrm>
            <a:off x="1905000" y="4558697"/>
            <a:ext cx="4370540" cy="80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dirty="0" err="1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보건의료빅데이터개방시스템</a:t>
            </a: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 공공데이터 </a:t>
            </a:r>
            <a:endParaRPr lang="en-US" altLang="ko-KR" sz="25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65" name="TextBox 41">
            <a:extLst>
              <a:ext uri="{FF2B5EF4-FFF2-40B4-BE49-F238E27FC236}">
                <a16:creationId xmlns:a16="http://schemas.microsoft.com/office/drawing/2014/main" id="{83BF5AE8-F0AA-4527-BEA5-D7DEE8C97E85}"/>
              </a:ext>
            </a:extLst>
          </p:cNvPr>
          <p:cNvSpPr txBox="1"/>
          <p:nvPr/>
        </p:nvSpPr>
        <p:spPr>
          <a:xfrm>
            <a:off x="6951225" y="4558697"/>
            <a:ext cx="4478775" cy="80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Pandas</a:t>
            </a: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로 </a:t>
            </a:r>
            <a:r>
              <a:rPr lang="ko-KR" altLang="en-US" sz="2500" dirty="0" err="1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결측치</a:t>
            </a:r>
            <a:r>
              <a:rPr lang="en-US" altLang="ko-KR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, </a:t>
            </a: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이상치 처리</a:t>
            </a:r>
          </a:p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지리 정보 정리</a:t>
            </a:r>
            <a:endParaRPr lang="en-US" sz="25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66" name="TextBox 42">
            <a:extLst>
              <a:ext uri="{FF2B5EF4-FFF2-40B4-BE49-F238E27FC236}">
                <a16:creationId xmlns:a16="http://schemas.microsoft.com/office/drawing/2014/main" id="{3D064B30-7A00-429C-8267-A11E5565847B}"/>
              </a:ext>
            </a:extLst>
          </p:cNvPr>
          <p:cNvSpPr txBox="1"/>
          <p:nvPr/>
        </p:nvSpPr>
        <p:spPr>
          <a:xfrm>
            <a:off x="12341284" y="4558697"/>
            <a:ext cx="3769284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의료기관 종류 별 분포</a:t>
            </a:r>
            <a:endParaRPr lang="en-US" sz="25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67" name="TextBox 18">
            <a:extLst>
              <a:ext uri="{FF2B5EF4-FFF2-40B4-BE49-F238E27FC236}">
                <a16:creationId xmlns:a16="http://schemas.microsoft.com/office/drawing/2014/main" id="{F0AE81BB-422A-4BC3-A30D-C4DD191BF13E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367096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02660" y="6376098"/>
            <a:ext cx="9482680" cy="1586800"/>
          </a:xfrm>
          <a:custGeom>
            <a:avLst/>
            <a:gdLst/>
            <a:ahLst/>
            <a:cxnLst/>
            <a:rect l="l" t="t" r="r" b="b"/>
            <a:pathLst>
              <a:path w="2024760" h="1465690">
                <a:moveTo>
                  <a:pt x="0" y="0"/>
                </a:moveTo>
                <a:lnTo>
                  <a:pt x="2024760" y="0"/>
                </a:lnTo>
                <a:lnTo>
                  <a:pt x="2024760" y="1465690"/>
                </a:lnTo>
                <a:lnTo>
                  <a:pt x="0" y="1465690"/>
                </a:lnTo>
                <a:close/>
              </a:path>
            </a:pathLst>
          </a:custGeom>
          <a:solidFill>
            <a:srgbClr val="19319D">
              <a:alpha val="9804"/>
            </a:srgbClr>
          </a:solidFill>
          <a:ln w="38100" cap="sq">
            <a:solidFill>
              <a:srgbClr val="3E53AD"/>
            </a:solidFill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02660" y="4218767"/>
            <a:ext cx="9482679" cy="1967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출처</a:t>
            </a:r>
            <a:r>
              <a:rPr lang="en-US" altLang="ko-KR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: </a:t>
            </a:r>
            <a:r>
              <a:rPr lang="ko-KR" altLang="en-US" sz="2500" dirty="0" err="1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보건의료빅데이터개방시스템</a:t>
            </a: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 공공데이터</a:t>
            </a:r>
            <a:br>
              <a:rPr lang="en-US" altLang="ko-KR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</a:br>
            <a:r>
              <a:rPr lang="en-US" altLang="ko-KR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	  (https://opendata.hira.or.kr/home.do)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샘플 수</a:t>
            </a:r>
            <a:r>
              <a:rPr lang="en-US" altLang="ko-KR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: 78,775</a:t>
            </a: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개</a:t>
            </a:r>
            <a:endParaRPr lang="en-US" altLang="ko-KR" sz="2500" dirty="0">
              <a:solidFill>
                <a:srgbClr val="0B1544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분석 목적</a:t>
            </a:r>
            <a:r>
              <a:rPr lang="en-US" altLang="ko-KR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: </a:t>
            </a: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지역별 의료기관 현황 수집</a:t>
            </a:r>
            <a:r>
              <a:rPr lang="en-US" altLang="ko-KR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, </a:t>
            </a:r>
            <a:r>
              <a:rPr lang="ko-KR" altLang="en-US" sz="2500" dirty="0">
                <a:solidFill>
                  <a:srgbClr val="0B1544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Light"/>
                <a:sym typeface="210 디딤고딕 Light"/>
              </a:rPr>
              <a:t>분석 및 시각화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32A52D-445B-4DA6-9256-DE9F05F2B1B7}"/>
              </a:ext>
            </a:extLst>
          </p:cNvPr>
          <p:cNvSpPr txBox="1"/>
          <p:nvPr/>
        </p:nvSpPr>
        <p:spPr>
          <a:xfrm>
            <a:off x="8001000" y="3086100"/>
            <a:ext cx="2286000" cy="442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수집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9" name="AutoShape 16">
            <a:extLst>
              <a:ext uri="{FF2B5EF4-FFF2-40B4-BE49-F238E27FC236}">
                <a16:creationId xmlns:a16="http://schemas.microsoft.com/office/drawing/2014/main" id="{D820DBE9-6A4C-48F4-A145-8B1BAFA5C198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98DCB9B8-48C8-40AA-A6E3-B63319F4AEF8}"/>
              </a:ext>
            </a:extLst>
          </p:cNvPr>
          <p:cNvSpPr txBox="1"/>
          <p:nvPr/>
        </p:nvSpPr>
        <p:spPr>
          <a:xfrm>
            <a:off x="4800600" y="6604912"/>
            <a:ext cx="8534400" cy="96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import pandas as pd</a:t>
            </a:r>
          </a:p>
          <a:p>
            <a:pPr>
              <a:lnSpc>
                <a:spcPct val="130000"/>
              </a:lnSpc>
            </a:pP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df = </a:t>
            </a:r>
            <a:r>
              <a:rPr lang="en-US" altLang="ko-KR" sz="25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pd.read_csv</a:t>
            </a:r>
            <a:r>
              <a:rPr lang="en-US" altLang="ko-KR" sz="25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("Hospital Data Status.csv", encoding='utf-8')</a:t>
            </a:r>
            <a:endParaRPr lang="ko-KR" altLang="en-US" sz="25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893C8065-E170-42A3-A61A-35FFF57290F8}"/>
              </a:ext>
            </a:extLst>
          </p:cNvPr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97E7E84-00D9-4849-8ECB-99C049961D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70C44E5-55BD-4875-A628-055F0AC047D8}"/>
                </a:ext>
              </a:extLst>
            </p:cNvPr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8">
            <a:extLst>
              <a:ext uri="{FF2B5EF4-FFF2-40B4-BE49-F238E27FC236}">
                <a16:creationId xmlns:a16="http://schemas.microsoft.com/office/drawing/2014/main" id="{9DB9A270-63B5-49CD-87D1-0ED8AB49DB81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4B5D96F-A05D-44FA-A729-56CB07F6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195" y="3921857"/>
            <a:ext cx="9928405" cy="556504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45265" y="3921857"/>
            <a:ext cx="6193735" cy="5565043"/>
            <a:chOff x="0" y="0"/>
            <a:chExt cx="2024760" cy="1465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150" y="4000500"/>
            <a:ext cx="5398601" cy="5393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결측치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여부 확인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df.isnull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().sum()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필요한 컬럼만 선택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columns_to_use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= ["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요양기관명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", 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종별코드명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", 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시도코드명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", "</a:t>
            </a:r>
            <a:r>
              <a:rPr lang="ko-KR" altLang="en-US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시군구코드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", "</a:t>
            </a:r>
            <a:r>
              <a:rPr lang="ko-KR" altLang="en-US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시군구코드명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", 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주소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", 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좌표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(X)", 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좌표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(Y)"]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df = df[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columns_to_use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]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df =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df.rename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(columns={   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좌표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(X)": 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경도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(longitude)",   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좌표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(Y)": "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위도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(latitude)"}) 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</a:t>
            </a:r>
            <a:r>
              <a:rPr lang="ko-KR" altLang="en-US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전처리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df = 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df.dropna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365453F-2DD7-424A-93BA-B890B9B3F19D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1D6287-B8FB-47CF-8636-28C277079205}"/>
              </a:ext>
            </a:extLst>
          </p:cNvPr>
          <p:cNvSpPr txBox="1"/>
          <p:nvPr/>
        </p:nvSpPr>
        <p:spPr>
          <a:xfrm>
            <a:off x="8001000" y="3086100"/>
            <a:ext cx="2286000" cy="442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</a:t>
            </a:r>
            <a:r>
              <a:rPr lang="ko-KR" altLang="en-US" sz="24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전처리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B398CF79-1DC3-4382-9A90-7653B488910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09F10C1D-ED56-47B3-86E2-CF0EBCED22FE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159031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5265" y="3921857"/>
            <a:ext cx="6193735" cy="5565043"/>
            <a:chOff x="0" y="0"/>
            <a:chExt cx="2024760" cy="1465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150" y="4000500"/>
            <a:ext cx="5398601" cy="528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종별 코드명에 따른 요양기관 수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plt.figure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figsize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=(10, 6))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sns.countplot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(data=df, x='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종별코드명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', hue='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종별코드명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', palette='Set2', legend=False)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plt.title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('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종별 코드명에 따른 요양기관 수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’)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plt.xlabel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('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종별 코드명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’)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plt.ylabel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('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요양기관 수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’)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plt.xticks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(rotation=45)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plt.tight_layout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plt.show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()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365453F-2DD7-424A-93BA-B890B9B3F19D}"/>
              </a:ext>
            </a:extLst>
          </p:cNvPr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수행 경과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B398CF79-1DC3-4382-9A90-7653B488910A}"/>
              </a:ext>
            </a:extLst>
          </p:cNvPr>
          <p:cNvSpPr/>
          <p:nvPr/>
        </p:nvSpPr>
        <p:spPr>
          <a:xfrm>
            <a:off x="8796734" y="297397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7DD4D2-FCB5-4CB0-9F43-5F2230279F2B}"/>
              </a:ext>
            </a:extLst>
          </p:cNvPr>
          <p:cNvSpPr txBox="1"/>
          <p:nvPr/>
        </p:nvSpPr>
        <p:spPr>
          <a:xfrm>
            <a:off x="7467600" y="3086100"/>
            <a:ext cx="3352800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탐색적 데이터 분석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(EDA)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74A169-7897-46F8-99B6-FB227433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885" y="3890578"/>
            <a:ext cx="9760850" cy="5748722"/>
          </a:xfrm>
          <a:prstGeom prst="rect">
            <a:avLst/>
          </a:prstGeom>
        </p:spPr>
      </p:pic>
      <p:sp>
        <p:nvSpPr>
          <p:cNvPr id="17" name="TextBox 18">
            <a:extLst>
              <a:ext uri="{FF2B5EF4-FFF2-40B4-BE49-F238E27FC236}">
                <a16:creationId xmlns:a16="http://schemas.microsoft.com/office/drawing/2014/main" id="{786089FC-05B7-40B1-ACE1-F21A6A0DA116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513779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1409</Words>
  <Application>Microsoft Office PowerPoint</Application>
  <PresentationFormat>사용자 지정</PresentationFormat>
  <Paragraphs>211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Calibri</vt:lpstr>
      <vt:lpstr>210 디딤고딕 Bold</vt:lpstr>
      <vt:lpstr>210 디딤고딕</vt:lpstr>
      <vt:lpstr>210 디딤고딕 Light</vt:lpstr>
      <vt:lpstr>Arial</vt:lpstr>
      <vt:lpstr>Black Han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마케팅 비즈니스 제안서 프레젠테이션</dc:title>
  <cp:lastModifiedBy>yj-602-17</cp:lastModifiedBy>
  <cp:revision>48</cp:revision>
  <dcterms:created xsi:type="dcterms:W3CDTF">2006-08-16T00:00:00Z</dcterms:created>
  <dcterms:modified xsi:type="dcterms:W3CDTF">2025-06-11T01:30:38Z</dcterms:modified>
  <dc:identifier>DAGm1WhNGXI</dc:identifier>
</cp:coreProperties>
</file>